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Understanding the Digital Forensics Profession and Investigations.</a:t>
            </a:r>
          </a:p>
        </p:txBody>
      </p:sp>
      <p:sp>
        <p:nvSpPr>
          <p:cNvPr id="3" name="Subtitle 2"/>
          <p:cNvSpPr>
            <a:spLocks noGrp="1"/>
          </p:cNvSpPr>
          <p:nvPr>
            <p:ph type="subTitle" idx="1"/>
          </p:nvPr>
        </p:nvSpPr>
        <p:spPr/>
        <p:txBody>
          <a:bodyPr/>
          <a:lstStyle/>
          <a:p>
            <a:r>
              <a:t>Week 1,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Displaying Warning Banners</a:t>
            </a:r>
          </a:p>
        </p:txBody>
      </p:sp>
      <p:sp>
        <p:nvSpPr>
          <p:cNvPr id="4" name="Content Placeholder 3"/>
          <p:cNvSpPr>
            <a:spLocks noGrp="1"/>
          </p:cNvSpPr>
          <p:nvPr>
            <p:ph idx="10" sz="quarter"/>
          </p:nvPr>
        </p:nvSpPr>
        <p:spPr/>
        <p:txBody>
          <a:bodyPr>
            <a:normAutofit/>
          </a:bodyPr>
          <a:lstStyle/>
          <a:p>
            <a:pPr>
              <a:defRPr sz="2000"/>
            </a:pPr>
            <a:r>
              <a:t>Warning banners inform users of an organization's right to inspect computer systems and network traffic without a search warrant or court order.</a:t>
            </a:r>
          </a:p>
          <a:p>
            <a:pPr>
              <a:defRPr sz="2000"/>
            </a:pPr>
            <a:r>
              <a:t>They assert the organization's authority to monitor and investigate both criminal activity and policy violations.</a:t>
            </a:r>
          </a:p>
          <a:p>
            <a:pPr>
              <a:defRPr sz="2000"/>
            </a:pPr>
            <a:r>
              <a:t>Failure to display a warning banner may lead to legal challenges regarding user privacy expectations.</a:t>
            </a:r>
          </a:p>
          <a:p>
            <a:pPr>
              <a:defRPr sz="2000"/>
            </a:pPr>
            <a:r>
              <a:t>Legal requirements vary by country; for example, in some jurisdictions, employees must be informed of potential seizure if suspected of a criminal act.</a:t>
            </a:r>
          </a:p>
          <a:p>
            <a:pPr>
              <a:defRPr sz="2000"/>
            </a:pPr>
            <a:r>
              <a:t>Warning banners are often easier to present as evidence in court compared to written policies.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Designating an Authorized Requester</a:t>
            </a:r>
          </a:p>
        </p:txBody>
      </p:sp>
      <p:sp>
        <p:nvSpPr>
          <p:cNvPr id="4" name="Content Placeholder 3"/>
          <p:cNvSpPr>
            <a:spLocks noGrp="1"/>
          </p:cNvSpPr>
          <p:nvPr>
            <p:ph idx="10" sz="quarter"/>
          </p:nvPr>
        </p:nvSpPr>
        <p:spPr/>
        <p:txBody>
          <a:bodyPr>
            <a:normAutofit/>
          </a:bodyPr>
          <a:lstStyle/>
          <a:p>
            <a:pPr>
              <a:defRPr sz="1600"/>
            </a:pPr>
            <a:r>
              <a:t>Investigations must establish a line of authority.</a:t>
            </a:r>
          </a:p>
          <a:p>
            <a:pPr>
              <a:defRPr sz="1600"/>
            </a:pPr>
            <a:r>
              <a:t>Warning banners should state a company’s rights of computer ownership.</a:t>
            </a:r>
          </a:p>
          <a:p>
            <a:pPr>
              <a:defRPr sz="1600"/>
            </a:pPr>
            <a:r>
              <a:t>Businesses should specify an authorized requester, such as the chief security officer or chief intelligence officer, who has the power to initiate investigations.</a:t>
            </a:r>
          </a:p>
          <a:p>
            <a:pPr>
              <a:defRPr sz="1600"/>
            </a:pPr>
            <a:r>
              <a:t>Executive management should define policies to avoid conflicts from competing interests in organizations.</a:t>
            </a:r>
          </a:p>
          <a:p>
            <a:pPr>
              <a:defRPr sz="1600"/>
            </a:pPr>
            <a:r>
              <a:t>In large organizations, competition for funding or management support can lead to false allegations of misconduct to block competing departments from securing funds.</a:t>
            </a:r>
          </a:p>
          <a:p>
            <a:pPr>
              <a:defRPr sz="1600"/>
            </a:pPr>
            <a:r>
              <a:t>Executive management must define and limit who is authorized to request computer investigations and forensics analyses.</a:t>
            </a:r>
          </a:p>
          <a:p>
            <a:pPr>
              <a:defRPr sz="1600"/>
            </a:pPr>
            <a:r>
              <a:t>Fewer groups with authority to request investigations is generally better.</a:t>
            </a:r>
          </a:p>
          <a:p>
            <a:pPr>
              <a:defRPr sz="1600"/>
            </a:pPr>
            <a:r>
              <a:t>Examples of authorized groups in private-sector environments include:</a:t>
            </a:r>
          </a:p>
          <a:p>
            <a:pPr>
              <a:defRPr sz="1600"/>
            </a:pPr>
            <a:r>
              <a:t>Corporate security investigations</a:t>
            </a:r>
          </a:p>
          <a:p>
            <a:pPr>
              <a:defRPr sz="1600"/>
            </a:pPr>
            <a:r>
              <a:t>Corporate ethics office</a:t>
            </a:r>
          </a:p>
          <a:p>
            <a:pPr>
              <a:defRPr sz="1600"/>
            </a:pPr>
            <a:r>
              <a:t>Corporate equal employment opportunity office</a:t>
            </a:r>
          </a:p>
          <a:p>
            <a:pPr>
              <a:defRPr sz="1600"/>
            </a:pPr>
            <a:r>
              <a:t>Internal auditing</a:t>
            </a:r>
          </a:p>
          <a:p>
            <a:pPr>
              <a:defRPr sz="1600"/>
            </a:pPr>
            <a:r>
              <a:t>General counsel or legal department</a:t>
            </a:r>
          </a:p>
          <a:p>
            <a:pPr>
              <a:defRPr sz="1600"/>
            </a:pPr>
            <a:r>
              <a:t>All other groups should coordinate requests through the corporate security investigations group.</a:t>
            </a:r>
          </a:p>
          <a:p>
            <a:pPr>
              <a:defRPr sz="1600"/>
            </a:pPr>
            <a:r>
              <a:t>This policy separates the investigative process from employee discipline.</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Subtitle 2"/>
          <p:cNvSpPr>
            <a:spLocks noGrp="1"/>
          </p:cNvSpPr>
          <p:nvPr>
            <p:ph type="subTitle" idx="1"/>
          </p:nvPr>
        </p:nvSpPr>
        <p:spPr/>
        <p:txBody>
          <a:bodyPr/>
          <a:lstStyle/>
          <a:p>
            <a:r>
              <a:t>Conducting Security Investigations</a:t>
            </a:r>
          </a:p>
        </p:txBody>
      </p:sp>
      <p:sp>
        <p:nvSpPr>
          <p:cNvPr id="4" name="Content Placeholder 3"/>
          <p:cNvSpPr>
            <a:spLocks noGrp="1"/>
          </p:cNvSpPr>
          <p:nvPr>
            <p:ph idx="10" sz="quarter"/>
          </p:nvPr>
        </p:nvSpPr>
        <p:spPr/>
        <p:txBody>
          <a:bodyPr>
            <a:normAutofit/>
          </a:bodyPr>
          <a:lstStyle/>
          <a:p>
            <a:pPr>
              <a:defRPr sz="1800"/>
            </a:pPr>
            <a:r>
              <a:t>Private sector investigations focus on company rule violations rather than criminal allegations.</a:t>
            </a:r>
          </a:p>
          <a:p>
            <a:pPr>
              <a:defRPr sz="1800"/>
            </a:pPr>
            <a:r>
              <a:t>Common scenarios include abuse/misuse of digital assets, e-mail abuse, and Internet abuse.</a:t>
            </a:r>
          </a:p>
          <a:p>
            <a:pPr>
              <a:defRPr sz="1800"/>
            </a:pPr>
            <a:r>
              <a:t>Digital asset misuse often involves using company resources for personal profit.</a:t>
            </a:r>
          </a:p>
          <a:p>
            <a:pPr>
              <a:defRPr sz="1800"/>
            </a:pPr>
            <a:r>
              <a:t>E-mail abuse ranges from excessive personal use to threats/harassment, potentially leading to civil lawsuits.</a:t>
            </a:r>
          </a:p>
          <a:p>
            <a:pPr>
              <a:defRPr sz="1800"/>
            </a:pPr>
            <a:r>
              <a:t>Internet abuse includes excessive web surfing, viewing inappropriate content, and viewing contraband (e.g., child pornography).</a:t>
            </a:r>
          </a:p>
          <a:p>
            <a:pPr>
              <a:defRPr sz="1800"/>
            </a:pPr>
            <a:r>
              <a:t>Contraband viewing is a criminal act requiring immediate notification of law enforcement.</a:t>
            </a:r>
          </a:p>
          <a:p>
            <a:pPr>
              <a:defRPr sz="1800"/>
            </a:pPr>
            <a:r>
              <a:t>Consistent policy enforcement minimizes company liability exposure.</a:t>
            </a:r>
          </a:p>
          <a:p>
            <a:pPr>
              <a:defRPr sz="1800"/>
            </a:pPr>
            <a:r>
              <a:t>Digital investigators provide management with accurate information to address abuse issues.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Preparing for Digital Investigations</a:t>
            </a:r>
          </a:p>
        </p:txBody>
      </p:sp>
      <p:sp>
        <p:nvSpPr>
          <p:cNvPr id="3" name="Content Placeholder 2"/>
          <p:cNvSpPr>
            <a:spLocks noGrp="1"/>
          </p:cNvSpPr>
          <p:nvPr>
            <p:ph idx="10" sz="quarter"/>
          </p:nvPr>
        </p:nvSpPr>
        <p:spPr/>
        <p:txBody>
          <a:bodyPr>
            <a:normAutofit/>
          </a:bodyPr>
          <a:lstStyle/>
          <a:p/>
          <a:p>
            <a:pPr>
              <a:defRPr b="1"/>
            </a:pPr>
            <a:r>
              <a:t>Which of the following best describes the legal considerations for digital forensics examiners in public-sector investigations?</a:t>
            </a:r>
          </a:p>
          <a:p>
            <a:pPr lvl="1"/>
            <a:r>
              <a:t>A) They are not required to follow any specific legal guidelines.</a:t>
            </a:r>
          </a:p>
          <a:p>
            <a:pPr lvl="1"/>
            <a:r>
              <a:t>B) They must adhere to laws like the Fourth Amendment in the U.S. and Article 8 in Canada's Charter of Rights.</a:t>
            </a:r>
          </a:p>
          <a:p>
            <a:pPr lvl="1"/>
            <a:r>
              <a:t>C) They focus solely on HIPAA regulations for policy violations.</a:t>
            </a:r>
          </a:p>
          <a:p>
            <a:pPr lvl="1"/>
            <a:r>
              <a:t>D) They handle only civil cases and never criminal cases.</a:t>
            </a:r>
          </a:p>
        </p:txBody>
      </p:sp>
      <p:sp>
        <p:nvSpPr>
          <p:cNvPr id="4" name="Text Placeholder 3"/>
          <p:cNvSpPr>
            <a:spLocks noGrp="1"/>
          </p:cNvSpPr>
          <p:nvPr>
            <p:ph type="body" idx="11" sz="quarter"/>
          </p:nvPr>
        </p:nvSpPr>
        <p:spPr/>
        <p:txBody>
          <a:bodyPr/>
          <a:lstStyle/>
          <a:p/>
          <a:p>
            <a:r>
              <a:t> Answer: B - Public-sector investigations involve government agencies that must follow legal guidelines such as the Fourth Amendment (U.S.) and Article 8 (Canada) to ensure lawful search and seizure practices. These laws protect individual rights and are critical for digital forensics examiners to follow.</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Maintaining Professional Conduct</a:t>
            </a:r>
          </a:p>
        </p:txBody>
      </p:sp>
      <p:sp>
        <p:nvSpPr>
          <p:cNvPr id="3" name="Content Placeholder 2"/>
          <p:cNvSpPr>
            <a:spLocks noGrp="1"/>
          </p:cNvSpPr>
          <p:nvPr>
            <p:ph idx="10" sz="quarter"/>
          </p:nvPr>
        </p:nvSpPr>
        <p:spPr/>
        <p:txBody>
          <a:bodyPr>
            <a:normAutofit/>
          </a:bodyPr>
          <a:lstStyle/>
          <a:p>
            <a:pPr>
              <a:defRPr sz="1800"/>
            </a:pPr>
            <a:r>
              <a:t>Professional conduct is critical for credibility as a digital investigator.</a:t>
            </a:r>
          </a:p>
          <a:p>
            <a:pPr>
              <a:defRPr sz="1800"/>
            </a:pPr>
            <a:r>
              <a:t>Professional conduct includes ethics, morals, and standards of behavior.</a:t>
            </a:r>
          </a:p>
          <a:p>
            <a:pPr>
              <a:defRPr sz="1800"/>
            </a:pPr>
            <a:r>
              <a:t>Maintain objectivity by forming opinions based on education, training, experience, and evidence.</a:t>
            </a:r>
          </a:p>
          <a:p>
            <a:pPr>
              <a:defRPr sz="1800"/>
            </a:pPr>
            <a:r>
              <a:t>Avoid bias and prejudice to ensure integrity in fact-finding.</a:t>
            </a:r>
          </a:p>
          <a:p>
            <a:pPr>
              <a:defRPr sz="1800"/>
            </a:pPr>
            <a:r>
              <a:t>Maintain confidentiality by limiting case discussions to authorized personnel.</a:t>
            </a:r>
          </a:p>
          <a:p>
            <a:pPr>
              <a:defRPr sz="1800"/>
            </a:pPr>
            <a:r>
              <a:t>Confidentiality is crucial in private-sector environments, especially with terminated employees.</a:t>
            </a:r>
          </a:p>
          <a:p>
            <a:pPr>
              <a:defRPr sz="1800"/>
            </a:pPr>
            <a:r>
              <a:t>Confidentiality breaches can lead to legal liability for the company.</a:t>
            </a:r>
          </a:p>
          <a:p>
            <a:pPr>
              <a:defRPr sz="1800"/>
            </a:pPr>
            <a:r>
              <a:t>Investigator must follow attorney-work-product rules when working with attorneys.</a:t>
            </a:r>
          </a:p>
          <a:p>
            <a:pPr>
              <a:defRPr sz="1800"/>
            </a:pPr>
            <a:r>
              <a:t>Continuing education is essential to stay current with technological advancements.</a:t>
            </a:r>
          </a:p>
          <a:p>
            <a:pPr>
              <a:defRPr sz="1800"/>
            </a:pPr>
            <a:r>
              <a:t>Pursue certifications, workshops, conferences, and formal education in computing or related fields.</a:t>
            </a:r>
          </a:p>
          <a:p>
            <a:pPr>
              <a:defRPr sz="1800"/>
            </a:pPr>
            <a:r>
              <a:t>Membership in professional organizations enhances credentials and provides access to industry trends.</a:t>
            </a:r>
          </a:p>
          <a:p>
            <a:pPr>
              <a:defRPr sz="1800"/>
            </a:pPr>
            <a:r>
              <a:t>Maintain honesty and integrity in all aspects of professional and personal life.</a:t>
            </a:r>
          </a:p>
          <a:p>
            <a:pPr>
              <a:defRPr sz="1800"/>
            </a:pPr>
            <a:r>
              <a:t>Indiscreet actions can damage reputation and provide opportunities for discrediting in legal proceedings.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Maintaining Professional Conduct</a:t>
            </a:r>
          </a:p>
        </p:txBody>
      </p:sp>
      <p:sp>
        <p:nvSpPr>
          <p:cNvPr id="3" name="Content Placeholder 2"/>
          <p:cNvSpPr>
            <a:spLocks noGrp="1"/>
          </p:cNvSpPr>
          <p:nvPr>
            <p:ph idx="10" sz="quarter"/>
          </p:nvPr>
        </p:nvSpPr>
        <p:spPr/>
        <p:txBody>
          <a:bodyPr>
            <a:normAutofit/>
          </a:bodyPr>
          <a:lstStyle/>
          <a:p/>
          <a:p>
            <a:pPr>
              <a:defRPr b="1"/>
            </a:pPr>
            <a:r>
              <a:t>Which of the following best describes the importance of maintaining confidentiality in digital investigations?</a:t>
            </a:r>
          </a:p>
          <a:p>
            <a:pPr lvl="1"/>
            <a:r>
              <a:t>A) It ensures that all case details are shared with the public to promote transparency.</a:t>
            </a:r>
          </a:p>
          <a:p>
            <a:pPr lvl="1"/>
            <a:r>
              <a:t>B) It prevents unauthorized individuals from accessing case information, protecting both the investigation and the involved parties.</a:t>
            </a:r>
          </a:p>
          <a:p>
            <a:pPr lvl="1"/>
            <a:r>
              <a:t>C) It allows investigators to share findings with any colleague without prior approval.</a:t>
            </a:r>
          </a:p>
          <a:p>
            <a:pPr lvl="1"/>
            <a:r>
              <a:t>D) It is only necessary when the case involves criminal charges.</a:t>
            </a:r>
          </a:p>
        </p:txBody>
      </p:sp>
      <p:sp>
        <p:nvSpPr>
          <p:cNvPr id="4" name="Text Placeholder 3"/>
          <p:cNvSpPr>
            <a:spLocks noGrp="1"/>
          </p:cNvSpPr>
          <p:nvPr>
            <p:ph type="body" idx="11" sz="quarter"/>
          </p:nvPr>
        </p:nvSpPr>
        <p:spPr/>
        <p:txBody>
          <a:bodyPr/>
          <a:lstStyle/>
          <a:p/>
          <a:p>
            <a:r>
              <a:t> Answer: B - Maintaining confidentiality is crucial to protect the integrity of the investigation and prevent unauthorized disclosure of sensitive information, which could damage the case or lead to legal liabilities.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Subtitle 2"/>
          <p:cNvSpPr>
            <a:spLocks noGrp="1"/>
          </p:cNvSpPr>
          <p:nvPr>
            <p:ph type="subTitle" idx="1"/>
          </p:nvPr>
        </p:nvSpPr>
        <p:spPr/>
        <p:txBody>
          <a:bodyPr/>
          <a:lstStyle/>
          <a:p>
            <a:r>
              <a:t>An Overview of a Computer Crime</a:t>
            </a:r>
          </a:p>
        </p:txBody>
      </p:sp>
      <p:sp>
        <p:nvSpPr>
          <p:cNvPr id="4" name="Content Placeholder 3"/>
          <p:cNvSpPr>
            <a:spLocks noGrp="1"/>
          </p:cNvSpPr>
          <p:nvPr>
            <p:ph idx="10" sz="quarter"/>
          </p:nvPr>
        </p:nvSpPr>
        <p:spPr/>
        <p:txBody>
          <a:bodyPr>
            <a:normAutofit/>
          </a:bodyPr>
          <a:lstStyle/>
          <a:p>
            <a:pPr>
              <a:defRPr sz="1800"/>
            </a:pPr>
            <a:r>
              <a:t>Law enforcement officers often find computers, smartphones, and other devices during crime investigations.</a:t>
            </a:r>
          </a:p>
          <a:p>
            <a:pPr>
              <a:defRPr sz="1800"/>
            </a:pPr>
            <a:r>
              <a:t>Devices may contain critical evidence like files, text messages, and photos related to the crime.</a:t>
            </a:r>
          </a:p>
          <a:p>
            <a:pPr>
              <a:defRPr sz="1800"/>
            </a:pPr>
            <a:r>
              <a:t>Example case: Police raided a drug dealer's home and found a desktop computer, USB drives, tablet, and cell phone.</a:t>
            </a:r>
          </a:p>
          <a:p>
            <a:pPr>
              <a:defRPr sz="1800"/>
            </a:pPr>
            <a:r>
              <a:t>Evidence is 'bagged and tagged' for proper handling during the search and seizure process.</a:t>
            </a:r>
          </a:p>
          <a:p>
            <a:pPr>
              <a:defRPr sz="1800"/>
            </a:pPr>
            <a:r>
              <a:t>The lead detective requests examination of the computer and cell phone for evidence of a crime.</a:t>
            </a:r>
          </a:p>
          <a:p>
            <a:pPr>
              <a:defRPr sz="1800"/>
            </a:pPr>
            <a:r>
              <a:t>Acquisitions officer provides documentation of collected items, including storage media like USB drives.</a:t>
            </a:r>
          </a:p>
          <a:p>
            <a:pPr>
              <a:defRPr sz="1800"/>
            </a:pPr>
            <a:r>
              <a:t>The computer is a Windows 8 system running when discovered; photographs of open windows are taken.</a:t>
            </a:r>
          </a:p>
          <a:p>
            <a:pPr>
              <a:defRPr sz="1800"/>
            </a:pPr>
            <a:r>
              <a:t>Live acquisition is recommended to capture RAM data before shutting down the computer (discussed in Chapter 10).</a:t>
            </a:r>
          </a:p>
          <a:p>
            <a:pPr>
              <a:defRPr sz="1800"/>
            </a:pPr>
            <a:r>
              <a:t>Proper procedures are crucial to avoid altering key data like last access dates.</a:t>
            </a:r>
          </a:p>
          <a:p>
            <a:pPr>
              <a:defRPr sz="1800"/>
            </a:pPr>
            <a:r>
              <a:t>U.S. DOJ provides guidelines for acquiring electronic evidence: 'Prosecuting Computer Crimes' (2009).</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a Digital Forensics Investigation</a:t>
            </a:r>
          </a:p>
        </p:txBody>
      </p:sp>
      <p:sp>
        <p:nvSpPr>
          <p:cNvPr id="3" name="Subtitle 2"/>
          <p:cNvSpPr>
            <a:spLocks noGrp="1"/>
          </p:cNvSpPr>
          <p:nvPr>
            <p:ph type="subTitle" idx="1"/>
          </p:nvPr>
        </p:nvSpPr>
        <p:spPr/>
        <p:txBody>
          <a:bodyPr/>
          <a:lstStyle/>
          <a:p>
            <a:r>
              <a:t>Taking a Systematic Approach</a:t>
            </a:r>
          </a:p>
        </p:txBody>
      </p:sp>
      <p:sp>
        <p:nvSpPr>
          <p:cNvPr id="4" name="Content Placeholder 3"/>
          <p:cNvSpPr>
            <a:spLocks noGrp="1"/>
          </p:cNvSpPr>
          <p:nvPr>
            <p:ph idx="10" sz="quarter"/>
          </p:nvPr>
        </p:nvSpPr>
        <p:spPr/>
        <p:txBody>
          <a:bodyPr>
            <a:normAutofit/>
          </a:bodyPr>
          <a:lstStyle/>
          <a:p>
            <a:pPr>
              <a:defRPr sz="1600"/>
            </a:pPr>
            <a:r>
              <a:t>Initial Assessment: Determine case type by consulting stakeholders and checking if evidence has been seized.</a:t>
            </a:r>
          </a:p>
          <a:p>
            <a:pPr>
              <a:defRPr sz="1600"/>
            </a:pPr>
            <a:r>
              <a:t>Preliminary Design: Outline investigation steps, considering timing for system acquisition and existing law enforcement data.</a:t>
            </a:r>
          </a:p>
          <a:p>
            <a:pPr>
              <a:defRPr sz="1600"/>
            </a:pPr>
            <a:r>
              <a:t>Detailed Checklist: Create a step-by-step plan with estimated timeframes for each task.</a:t>
            </a:r>
          </a:p>
          <a:p>
            <a:pPr>
              <a:defRPr sz="1600"/>
            </a:pPr>
            <a:r>
              <a:t>Resource Determination: List required software, tools, and expert assistance based on the operating system.</a:t>
            </a:r>
          </a:p>
          <a:p>
            <a:pPr>
              <a:defRPr sz="1600"/>
            </a:pPr>
            <a:r>
              <a:t>Evidence Drive Copy: Make forensic copies of seized media, including USB drives and other removable storage.</a:t>
            </a:r>
          </a:p>
          <a:p>
            <a:pPr>
              <a:defRPr sz="1600"/>
            </a:pPr>
            <a:r>
              <a:t>Risk Identification: Conduct a standard risk assessment for potential issues like data overwriting or access restrictions.</a:t>
            </a:r>
          </a:p>
          <a:p>
            <a:pPr>
              <a:defRPr sz="1600"/>
            </a:pPr>
            <a:r>
              <a:t>Risk Mitigation: Implement strategies to minimize risks, such as creating multiple copies of evidence media.</a:t>
            </a:r>
          </a:p>
          <a:p>
            <a:pPr>
              <a:defRPr sz="1600"/>
            </a:pPr>
            <a:r>
              <a:t>Design Testing: Validate the investigation plan by comparing hash values of copied evidence.</a:t>
            </a:r>
          </a:p>
          <a:p>
            <a:pPr>
              <a:defRPr sz="1600"/>
            </a:pPr>
            <a:r>
              <a:t>Digital Evidence Analysis: Use tools to examine and recover relevant digital evidence from the disk.</a:t>
            </a:r>
          </a:p>
          <a:p>
            <a:pPr>
              <a:defRPr sz="1600"/>
            </a:pPr>
            <a:r>
              <a:t>Data Investigation: Review recovered files, emails, web history, and organize them for case relevance.</a:t>
            </a:r>
          </a:p>
          <a:p>
            <a:pPr>
              <a:defRPr sz="1600"/>
            </a:pPr>
            <a:r>
              <a:t>Case Report Completion: Document all procedures and findings in a comprehensive report.</a:t>
            </a:r>
          </a:p>
          <a:p>
            <a:pPr>
              <a:defRPr sz="1600"/>
            </a:pPr>
            <a:r>
              <a:t>Case Critique: Evaluate the investigation through self-assessment and peer feedback for professional growth.</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Assessing the Case</a:t>
            </a:r>
          </a:p>
        </p:txBody>
      </p:sp>
      <p:sp>
        <p:nvSpPr>
          <p:cNvPr id="4" name="Content Placeholder 3"/>
          <p:cNvSpPr>
            <a:spLocks noGrp="1"/>
          </p:cNvSpPr>
          <p:nvPr>
            <p:ph idx="10" sz="quarter"/>
          </p:nvPr>
        </p:nvSpPr>
        <p:spPr/>
        <p:txBody>
          <a:bodyPr>
            <a:normAutofit/>
          </a:bodyPr>
          <a:lstStyle/>
          <a:p>
            <a:pPr>
              <a:defRPr sz="2000"/>
            </a:pPr>
            <a:r>
              <a:t>Situation: Employee abuse of company resources</a:t>
            </a:r>
          </a:p>
          <a:p>
            <a:pPr>
              <a:defRPr sz="2000"/>
            </a:pPr>
            <a:r>
              <a:t>Nature of the case: Side business conducted on company computer</a:t>
            </a:r>
          </a:p>
          <a:p>
            <a:pPr>
              <a:defRPr sz="2000"/>
            </a:pPr>
            <a:r>
              <a:t>Specifics of the case: Employee registered domain names for clients, set up websites at local ISPs, and used company time for personal business</a:t>
            </a:r>
          </a:p>
          <a:p>
            <a:pPr>
              <a:defRPr sz="2000"/>
            </a:pPr>
            <a:r>
              <a:t>Company policy: Employees have no expectation of privacy when using company systems</a:t>
            </a:r>
          </a:p>
          <a:p>
            <a:pPr>
              <a:defRPr sz="2000"/>
            </a:pPr>
            <a:r>
              <a:t>Type of evidence: Small-capacity USB drive connected to company computer</a:t>
            </a:r>
          </a:p>
          <a:p>
            <a:pPr>
              <a:defRPr sz="2000"/>
            </a:pPr>
            <a:r>
              <a:t>Known disk format: NTFS</a:t>
            </a:r>
          </a:p>
          <a:p>
            <a:pPr>
              <a:defRPr sz="2000"/>
            </a:pPr>
            <a:r>
              <a:t>Location of evidence: USB drive recovered from employee's computer</a:t>
            </a:r>
          </a:p>
          <a:p>
            <a:pPr>
              <a:defRPr sz="2000"/>
            </a:pPr>
            <a:r>
              <a:t>Case name: Montgomery_72018 (opened July 20, 2018)</a:t>
            </a:r>
          </a:p>
          <a:p>
            <a:pPr>
              <a:defRPr sz="2000"/>
            </a:pPr>
            <a:r>
              <a:t>Objective: Confirm or deny allegations of side business using company resources</a:t>
            </a:r>
          </a:p>
          <a:p>
            <a:pPr>
              <a:defRPr sz="2000"/>
            </a:pPr>
            <a:r>
              <a:t>Note: Evidence may be exculpatory; maintain unbiased and objective approach</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2000"/>
            </a:pPr>
            <a:r>
              <a:t>Acquire the USB drive from the IT Department, which has bagged and tagged the evidence.</a:t>
            </a:r>
          </a:p>
          <a:p>
            <a:pPr>
              <a:defRPr sz="2000"/>
            </a:pPr>
            <a:r>
              <a:t>Complete an evidence form and establish a chain of custody.</a:t>
            </a:r>
          </a:p>
          <a:p>
            <a:pPr>
              <a:defRPr sz="2000"/>
            </a:pPr>
            <a:r>
              <a:t>Transport the evidence to your digital forensics lab.</a:t>
            </a:r>
          </a:p>
          <a:p>
            <a:pPr>
              <a:defRPr sz="2000"/>
            </a:pPr>
            <a:r>
              <a:t>Store the evidence in an approved secure container (fireproof and locked).</a:t>
            </a:r>
          </a:p>
          <a:p>
            <a:pPr>
              <a:defRPr sz="2000"/>
            </a:pPr>
            <a:r>
              <a:t>Prepare your forensic workstation.</a:t>
            </a:r>
          </a:p>
          <a:p>
            <a:pPr>
              <a:defRPr sz="2000"/>
            </a:pPr>
            <a:r>
              <a:t>Retrieve the evidence from the secure container.</a:t>
            </a:r>
          </a:p>
          <a:p>
            <a:pPr>
              <a:defRPr sz="2000"/>
            </a:pPr>
            <a:r>
              <a:t>Create a forensic copy of the evidence drive (USB drive).</a:t>
            </a:r>
          </a:p>
          <a:p>
            <a:pPr>
              <a:defRPr sz="2000"/>
            </a:pPr>
            <a:r>
              <a:t>Return the evidence drive to the secure container.</a:t>
            </a:r>
          </a:p>
          <a:p>
            <a:pPr>
              <a:defRPr sz="2000"/>
            </a:pPr>
            <a:r>
              <a:t>Process the copied evidence drive with digital forensics tools.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An Overview of Digital Forensics</a:t>
            </a:r>
          </a:p>
          <a:p>
            <a:pPr/>
            <a:r>
              <a:t>Preparing for Digital Investigations</a:t>
            </a:r>
          </a:p>
          <a:p>
            <a:pPr/>
            <a:r>
              <a:t>Maintaining Professional Conduct</a:t>
            </a:r>
          </a:p>
          <a:p>
            <a:pPr/>
            <a:r>
              <a:t>Preparing a Digital Forensics Investigation</a:t>
            </a:r>
          </a:p>
          <a:p>
            <a:pPr/>
            <a:r>
              <a:t>Procedures for Private-Sector High-Tech Investigations</a:t>
            </a:r>
          </a:p>
          <a:p>
            <a:pPr/>
            <a:r>
              <a:t>Understanding Data Recovery Workstations and Software</a:t>
            </a:r>
          </a:p>
          <a:p>
            <a:pPr/>
            <a:r>
              <a:t>Conducting an Investigation</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2000"/>
            </a:pPr>
            <a:r>
              <a:t>Acquire the USB drive from the IT Department (bagged and tagged).</a:t>
            </a:r>
          </a:p>
          <a:p>
            <a:pPr>
              <a:defRPr sz="2000"/>
            </a:pPr>
            <a:r>
              <a:t>Complete an evidence form and establish a chain of custody.</a:t>
            </a:r>
          </a:p>
          <a:p>
            <a:pPr>
              <a:defRPr sz="2000"/>
            </a:pPr>
            <a:r>
              <a:t>Transport evidence to the digital forensics lab.</a:t>
            </a:r>
          </a:p>
          <a:p>
            <a:pPr>
              <a:defRPr sz="2000"/>
            </a:pPr>
            <a:r>
              <a:t>Store evidence in an approved secure container (fireproof, locked).</a:t>
            </a:r>
          </a:p>
          <a:p>
            <a:pPr>
              <a:defRPr sz="2000"/>
            </a:pPr>
            <a:r>
              <a:t>Prepare forensic workstation.</a:t>
            </a:r>
          </a:p>
          <a:p>
            <a:pPr>
              <a:defRPr sz="2000"/>
            </a:pPr>
            <a:r>
              <a:t>Retrieve evidence from secure container.</a:t>
            </a:r>
          </a:p>
          <a:p>
            <a:pPr>
              <a:defRPr sz="2000"/>
            </a:pPr>
            <a:r>
              <a:t>Create a forensic copy of the evidence drive.</a:t>
            </a:r>
          </a:p>
          <a:p>
            <a:pPr>
              <a:defRPr sz="2000"/>
            </a:pPr>
            <a:r>
              <a:t>Return original evidence to secure container.</a:t>
            </a:r>
          </a:p>
          <a:p>
            <a:pPr>
              <a:defRPr sz="2000"/>
            </a:pPr>
            <a:r>
              <a:t>Process the copied drive with forensic tools.</a:t>
            </a:r>
          </a:p>
        </p:txBody>
      </p:sp>
      <p:sp>
        <p:nvSpPr>
          <p:cNvPr id="5" name="Content Placeholder 4"/>
          <p:cNvSpPr>
            <a:spLocks noGrp="1"/>
          </p:cNvSpPr>
          <p:nvPr>
            <p:ph idx="11" sz="quarter"/>
          </p:nvPr>
        </p:nvSpPr>
        <p:spPr/>
        <p:txBody>
          <a:bodyPr>
            <a:normAutofit/>
          </a:bodyPr>
          <a:lstStyle/>
          <a:p>
            <a:pPr>
              <a:defRPr sz="2200"/>
            </a:pPr>
            <a:r>
              <a:t>Secure container: Locked, fireproof locker/cabinet with limited access.</a:t>
            </a:r>
          </a:p>
          <a:p>
            <a:pPr>
              <a:defRPr sz="2200"/>
            </a:pPr>
            <a:r>
              <a:t>Chain of custody: Document who handled evidence and when.</a:t>
            </a:r>
          </a:p>
          <a:p>
            <a:pPr>
              <a:defRPr sz="2200"/>
            </a:pPr>
            <a:r>
              <a:t>Evidence custody form: Tracks handling of original and forensic copies.</a:t>
            </a:r>
          </a:p>
          <a:p>
            <a:pPr>
              <a:defRPr sz="2200"/>
            </a:pPr>
            <a:r>
              <a:t>Single-evidence form: Dedicated page per item for detailed tracking.</a:t>
            </a:r>
          </a:p>
          <a:p>
            <a:pPr>
              <a:defRPr sz="2200"/>
            </a:pPr>
            <a:r>
              <a:t>Multi-evidence form: Lists all items for a case, with page numbers for multiple entries.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Planning Your Investigation</a:t>
            </a:r>
          </a:p>
        </p:txBody>
      </p:sp>
      <p:sp>
        <p:nvSpPr>
          <p:cNvPr id="4" name="Content Placeholder 3"/>
          <p:cNvSpPr>
            <a:spLocks noGrp="1"/>
          </p:cNvSpPr>
          <p:nvPr>
            <p:ph idx="10" sz="quarter"/>
          </p:nvPr>
        </p:nvSpPr>
        <p:spPr/>
        <p:txBody>
          <a:bodyPr>
            <a:normAutofit/>
          </a:bodyPr>
          <a:lstStyle/>
          <a:p>
            <a:pPr>
              <a:defRPr sz="1600"/>
            </a:pPr>
            <a:r>
              <a:t>Document evidence using an evidence custody form (also called a chain-of-evidence form) to track who handled the evidence and when.</a:t>
            </a:r>
          </a:p>
          <a:p>
            <a:pPr>
              <a:defRPr sz="1600"/>
            </a:pPr>
            <a:r>
              <a:t>Forms should be easy to read and use, and can be single-evidence (one page per item) or multi-evidence (lists all items for a case).</a:t>
            </a:r>
          </a:p>
          <a:p>
            <a:pPr>
              <a:defRPr sz="1600"/>
            </a:pPr>
            <a:r>
              <a:t>Key information to include on the form:</a:t>
            </a:r>
          </a:p>
          <a:p>
            <a:pPr>
              <a:defRPr sz="1600"/>
            </a:pPr>
            <a:r>
              <a:t>Case number, Investigating organization, Investigator, Nature of case, Location evidence was obtained, Description of evidence, Vendor name, Model number or serial number, Evidence recovered by, Date and time, Evidence placed in locker, Item #/Evidence processed by/Disposition of evidence/Date/Time, Page (for multi-page forms).</a:t>
            </a:r>
          </a:p>
          <a:p>
            <a:pPr lvl="1">
              <a:defRPr sz="1600"/>
            </a:pPr>
            <a:r>
              <a:t>Case number: The number assigned to the investigation.</a:t>
            </a:r>
          </a:p>
          <a:p>
            <a:pPr lvl="1">
              <a:defRPr sz="1600"/>
            </a:pPr>
            <a:r>
              <a:t>Investigating organization: Name of the organization conducting the investigation.</a:t>
            </a:r>
          </a:p>
          <a:p>
            <a:pPr lvl="1">
              <a:defRPr sz="1600"/>
            </a:pPr>
            <a:r>
              <a:t>Investigator: Name of the assigned investigator (lead investigator if multiple).</a:t>
            </a:r>
          </a:p>
          <a:p>
            <a:pPr lvl="1">
              <a:defRPr sz="1600"/>
            </a:pPr>
            <a:r>
              <a:t>Nature of case: Short description (e.g., data recovery, policy violation).</a:t>
            </a:r>
          </a:p>
          <a:p>
            <a:pPr lvl="1">
              <a:defRPr sz="1600"/>
            </a:pPr>
            <a:r>
              <a:t>Location evidence was obtained: Exact location where evidence was collected.</a:t>
            </a:r>
          </a:p>
          <a:p>
            <a:pPr lvl="1">
              <a:defRPr sz="1600"/>
            </a:pPr>
            <a:r>
              <a:t>Description of evidence: List of items (e.g., hard drive, USB drive).</a:t>
            </a:r>
          </a:p>
          <a:p>
            <a:pPr lvl="1">
              <a:defRPr sz="1600"/>
            </a:pPr>
            <a:r>
              <a:t>Vendor name: Manufacturer of the computer component (e.g., Maxtor, SanDisk).</a:t>
            </a:r>
          </a:p>
          <a:p>
            <a:pPr lvl="1">
              <a:defRPr sz="1600"/>
            </a:pPr>
            <a:r>
              <a:t>Model number or serial number: Model number (if available).</a:t>
            </a:r>
          </a:p>
          <a:p>
            <a:pPr lvl="1">
              <a:defRPr sz="1600"/>
            </a:pPr>
            <a:r>
              <a:t>Evidence recovered by: Name of the investigator who recovered the evidence.</a:t>
            </a:r>
          </a:p>
          <a:p>
            <a:pPr lvl="1">
              <a:defRPr sz="1600"/>
            </a:pPr>
            <a:r>
              <a:t>Date and time: When the evidence was taken into custody.</a:t>
            </a:r>
          </a:p>
          <a:p>
            <a:pPr lvl="1">
              <a:defRPr sz="1600"/>
            </a:pPr>
            <a:r>
              <a:t>Evidence placed in locker: Approved secure container and time placed.</a:t>
            </a:r>
          </a:p>
          <a:p>
            <a:pPr lvl="1">
              <a:defRPr sz="1600"/>
            </a:pPr>
            <a:r>
              <a:t>Item #/Evidence processed by/Disposition of evidence/Date/Time: Details of processing and analysis.</a:t>
            </a:r>
          </a:p>
          <a:p>
            <a:pPr lvl="1">
              <a:defRPr sz="1600"/>
            </a:pPr>
            <a:r>
              <a:t>Page: Page number and total pages for multi-page forms.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Taking a Systematic Approach</a:t>
            </a:r>
          </a:p>
        </p:txBody>
      </p:sp>
      <p:sp>
        <p:nvSpPr>
          <p:cNvPr id="3" name="Subtitle 2"/>
          <p:cNvSpPr>
            <a:spLocks noGrp="1"/>
          </p:cNvSpPr>
          <p:nvPr>
            <p:ph type="subTitle" idx="1"/>
          </p:nvPr>
        </p:nvSpPr>
        <p:spPr/>
        <p:txBody>
          <a:bodyPr/>
          <a:lstStyle/>
          <a:p>
            <a:r>
              <a:t>Securing Your Evidence</a:t>
            </a:r>
          </a:p>
        </p:txBody>
      </p:sp>
      <p:sp>
        <p:nvSpPr>
          <p:cNvPr id="4" name="Content Placeholder 3"/>
          <p:cNvSpPr>
            <a:spLocks noGrp="1"/>
          </p:cNvSpPr>
          <p:nvPr>
            <p:ph idx="10" sz="quarter"/>
          </p:nvPr>
        </p:nvSpPr>
        <p:spPr/>
        <p:txBody>
          <a:bodyPr>
            <a:normAutofit/>
          </a:bodyPr>
          <a:lstStyle/>
          <a:p>
            <a:pPr>
              <a:defRPr sz="1800"/>
            </a:pPr>
            <a:r>
              <a:t>Digital investigations require flexible procedures to accommodate various types of evidence, including entire computer systems and storage media.</a:t>
            </a:r>
          </a:p>
          <a:p>
            <a:pPr>
              <a:defRPr sz="1800"/>
            </a:pPr>
            <a:r>
              <a:t>Use large evidence bags, tape, tags, labels, and antistatic products from police or office supply stores for securing computer components.</a:t>
            </a:r>
          </a:p>
          <a:p>
            <a:pPr>
              <a:defRPr sz="1800"/>
            </a:pPr>
            <a:r>
              <a:t>Handle computer components carefully to avoid damage or static electricity exposure; use antistatic bags and wrist straps to prevent data loss.</a:t>
            </a:r>
          </a:p>
          <a:p>
            <a:pPr>
              <a:defRPr sz="1800"/>
            </a:pPr>
            <a:r>
              <a:t>Place computer evidence in well-padded containers to protect it during transport to secure storage locations.</a:t>
            </a:r>
          </a:p>
          <a:p>
            <a:pPr>
              <a:defRPr sz="1800"/>
            </a:pPr>
            <a:r>
              <a:t>Save discarded hard drive boxes, antistatic bags, and packing materials for future use when acquiring computer devices.</a:t>
            </a:r>
          </a:p>
          <a:p>
            <a:pPr>
              <a:defRPr sz="1800"/>
            </a:pPr>
            <a:r>
              <a:t>Build secure containers when necessary; use evidence tape to seal openings on large components and write your initials on the tape for tamper-evidence.</a:t>
            </a:r>
          </a:p>
          <a:p>
            <a:pPr>
              <a:defRPr sz="1800"/>
            </a:pPr>
            <a:r>
              <a:t>Transport computers with new disks in drives to minimize movement-related damage.</a:t>
            </a:r>
          </a:p>
          <a:p>
            <a:pPr>
              <a:defRPr sz="1800"/>
            </a:pPr>
            <a:r>
              <a:t>Maintain appropriate temperature and humidity levels to prevent damage to computer components and magnetic media.</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Preparing a Digital Forenss Investigation</a:t>
            </a:r>
          </a:p>
        </p:txBody>
      </p:sp>
      <p:sp>
        <p:nvSpPr>
          <p:cNvPr id="3" name="Content Placeholder 2"/>
          <p:cNvSpPr>
            <a:spLocks noGrp="1"/>
          </p:cNvSpPr>
          <p:nvPr>
            <p:ph idx="10" sz="quarter"/>
          </p:nvPr>
        </p:nvSpPr>
        <p:spPr/>
        <p:txBody>
          <a:bodyPr>
            <a:normAutofit/>
          </a:bodyPr>
          <a:lstStyle/>
          <a:p/>
          <a:p>
            <a:pPr>
              <a:defRPr b="1"/>
            </a:pPr>
            <a:r>
              <a:t>What is the primary purpose of documenting the chain of custody in a digital forensics investigation?</a:t>
            </a:r>
          </a:p>
          <a:p>
            <a:pPr lvl="1"/>
            <a:r>
              <a:t>A) To ensure the suspect's computer is not tampered with during the investigation.</a:t>
            </a:r>
          </a:p>
          <a:p>
            <a:pPr lvl="1"/>
            <a:r>
              <a:t>B) To provide a clear record of how evidence was handled from discovery to final disposition.</a:t>
            </a:r>
          </a:p>
          <a:p>
            <a:pPr lvl="1"/>
            <a:r>
              <a:t>C) To determine whether a crime or policy violation has occurred.</a:t>
            </a:r>
          </a:p>
          <a:p>
            <a:pPr lvl="1"/>
            <a:r>
              <a:t>D) To prepare the case for presentation in court or at a private-sector inquiry.</a:t>
            </a:r>
          </a:p>
        </p:txBody>
      </p:sp>
      <p:sp>
        <p:nvSpPr>
          <p:cNvPr id="4" name="Text Placeholder 3"/>
          <p:cNvSpPr>
            <a:spLocks noGrp="1"/>
          </p:cNvSpPr>
          <p:nvPr>
            <p:ph type="body" idx="11" sz="quarter"/>
          </p:nvPr>
        </p:nvSpPr>
        <p:spPr/>
        <p:txBody>
          <a:bodyPr/>
          <a:lstStyle/>
          <a:p/>
          <a:p>
            <a:r>
              <a:t> Answer: B - Documenting the chain of custody is crucial to maintain the integrity of evidence by tracking its handling from the moment it is found until the case is resolved. This ensures that the evidence remains admissible in legal proceedings.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Internet Abuse Investigations</a:t>
            </a:r>
          </a:p>
        </p:txBody>
      </p:sp>
      <p:sp>
        <p:nvSpPr>
          <p:cNvPr id="4" name="Content Placeholder 3"/>
          <p:cNvSpPr>
            <a:spLocks noGrp="1"/>
          </p:cNvSpPr>
          <p:nvPr>
            <p:ph idx="10" sz="quarter"/>
          </p:nvPr>
        </p:nvSpPr>
        <p:spPr/>
        <p:txBody>
          <a:bodyPr>
            <a:normAutofit/>
          </a:bodyPr>
          <a:lstStyle/>
          <a:p>
            <a:pPr>
              <a:defRPr sz="2000"/>
            </a:pPr>
            <a:r>
              <a:t>Use standard forensic analysis techniques for disk drive examination</a:t>
            </a:r>
          </a:p>
          <a:p>
            <a:pPr>
              <a:defRPr sz="2000"/>
            </a:pPr>
            <a:r>
              <a:t>Search and extract Web page URLs and associated information</a:t>
            </a:r>
          </a:p>
          <a:p>
            <a:pPr>
              <a:defRPr sz="2000"/>
            </a:pPr>
            <a:r>
              <a:t>Request proxy server logs from network firewall administrator for suspect IP address</a:t>
            </a:r>
          </a:p>
          <a:p>
            <a:pPr>
              <a:defRPr sz="2000"/>
            </a:pPr>
            <a:r>
              <a:t>Compare forensic data with network server logs to confirm matches</a:t>
            </a:r>
          </a:p>
          <a:p>
            <a:pPr>
              <a:defRPr sz="2000"/>
            </a:pPr>
            <a:r>
              <a:t>Collect relevant evidence (photos, Web pages) if matches are found</a:t>
            </a:r>
          </a:p>
          <a:p>
            <a:pPr>
              <a:defRPr sz="2000"/>
            </a:pPr>
            <a:r>
              <a:t>Report unsubstantiated allegations if no matches are found</a:t>
            </a:r>
          </a:p>
          <a:p>
            <a:pPr>
              <a:defRPr sz="2000"/>
            </a:pPr>
            <a:r>
              <a:t>Consult legal counsel for privacy laws and jurisdictional issues</a:t>
            </a:r>
          </a:p>
          <a:p>
            <a:pPr>
              <a:defRPr sz="2000"/>
            </a:pPr>
            <a:r>
              <a:t>Investigate intranet vs. ISP connections for inappropriate data downloads</a:t>
            </a:r>
          </a:p>
          <a:p>
            <a:pPr>
              <a:defRPr sz="2000"/>
            </a:pPr>
            <a:r>
              <a:t>Review employee policies for acceptable use of digital resources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E-mail Abuse Investigations</a:t>
            </a:r>
          </a:p>
        </p:txBody>
      </p:sp>
      <p:sp>
        <p:nvSpPr>
          <p:cNvPr id="4" name="Content Placeholder 3"/>
          <p:cNvSpPr>
            <a:spLocks noGrp="1"/>
          </p:cNvSpPr>
          <p:nvPr>
            <p:ph idx="10" sz="quarter"/>
          </p:nvPr>
        </p:nvSpPr>
        <p:spPr/>
        <p:txBody>
          <a:bodyPr>
            <a:normAutofit/>
          </a:bodyPr>
          <a:lstStyle/>
          <a:p>
            <a:pPr>
              <a:defRPr sz="1800"/>
            </a:pPr>
            <a:r>
              <a:t>E-mail investigations typically involve spam, inappropriate content, harassment, and threats.</a:t>
            </a:r>
          </a:p>
          <a:p>
            <a:pPr>
              <a:defRPr sz="1800"/>
            </a:pPr>
            <a:r>
              <a:t>E-mail evidence is subject to the same restrictions as other computer data, requiring a defined organizational policy.</a:t>
            </a:r>
          </a:p>
          <a:p>
            <a:pPr>
              <a:defRPr sz="1800"/>
            </a:pPr>
            <a:r>
              <a:t>Essential elements for an e-mail abuse investigation include:</a:t>
            </a:r>
          </a:p>
          <a:p>
            <a:pPr>
              <a:defRPr sz="1800"/>
            </a:pPr>
            <a:r>
              <a:t>1. Electronic copy of the offending e-mail with message header data (consult e-mail server administrator)</a:t>
            </a:r>
          </a:p>
          <a:p>
            <a:pPr>
              <a:defRPr sz="1800"/>
            </a:pPr>
            <a:r>
              <a:t>2. Access to e-mail server logs (consult administrator for availability)</a:t>
            </a:r>
          </a:p>
          <a:p>
            <a:pPr>
              <a:defRPr sz="1800"/>
            </a:pPr>
            <a:r>
              <a:t>3. Server access for centralized message storage systems (consult administrator)</a:t>
            </a:r>
          </a:p>
          <a:p>
            <a:pPr>
              <a:defRPr sz="1800"/>
            </a:pPr>
            <a:r>
              <a:t>4. Access to local storage (e.g., Outlook .pst/.ost files) for forensic analysis</a:t>
            </a:r>
          </a:p>
          <a:p>
            <a:pPr>
              <a:defRPr sz="1800"/>
            </a:pPr>
            <a:r>
              <a:t>5. Preferred digital forensics analysis tool</a:t>
            </a:r>
          </a:p>
          <a:p>
            <a:pPr>
              <a:defRPr sz="1800"/>
            </a:pPr>
            <a:r>
              <a:t>6. Recommended investigation steps:</a:t>
            </a:r>
          </a:p>
          <a:p>
            <a:pPr lvl="1">
              <a:defRPr sz="1800"/>
            </a:pPr>
            <a:r>
              <a:t>For .pst/.ost files: Use standard forensics techniques for drive examination</a:t>
            </a:r>
          </a:p>
          <a:p>
            <a:pPr lvl="1">
              <a:defRPr sz="1800"/>
            </a:pPr>
            <a:r>
              <a:t>For server-based data: Obtain suspect/victim e-mail folders from administrator</a:t>
            </a:r>
          </a:p>
          <a:p>
            <a:pPr lvl="1">
              <a:defRPr sz="1800"/>
            </a:pPr>
            <a:r>
              <a:t>For web-based e-mail (e.g., Gmail): Search for internet keywords to extract e-mail addresses</a:t>
            </a:r>
          </a:p>
          <a:p>
            <a:pPr lvl="1">
              <a:defRPr sz="1800"/>
            </a:pPr>
            <a:r>
              <a:t>Analyze header data of all relevant messages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Attorney-Client Privilege Investigations</a:t>
            </a:r>
          </a:p>
        </p:txBody>
      </p:sp>
      <p:sp>
        <p:nvSpPr>
          <p:cNvPr id="4" name="Content Placeholder 3"/>
          <p:cNvSpPr>
            <a:spLocks noGrp="1"/>
          </p:cNvSpPr>
          <p:nvPr>
            <p:ph idx="10" sz="quarter"/>
          </p:nvPr>
        </p:nvSpPr>
        <p:spPr/>
        <p:txBody>
          <a:bodyPr>
            <a:normAutofit/>
          </a:bodyPr>
          <a:lstStyle/>
          <a:p>
            <a:pPr>
              <a:defRPr sz="1800"/>
            </a:pPr>
            <a:r>
              <a:t>Confidential Communication: ACP protects communications between attorney and client about legal matters, ensuring honest dialogue and preventing unauthorized sharing.</a:t>
            </a:r>
          </a:p>
          <a:p>
            <a:pPr>
              <a:defRPr sz="1800"/>
            </a:pPr>
            <a:r>
              <a:t>Attorney Authority: The attorney is the ultimate authority; they may request data extraction from drives, and you must comply with their directions.</a:t>
            </a:r>
          </a:p>
          <a:p>
            <a:pPr>
              <a:defRPr sz="1800"/>
            </a:pPr>
            <a:r>
              <a:t>Data Handling Challenges: Large data volumes require careful management. Printouts may be impractical for log files or proprietary formats like CAD drawings.</a:t>
            </a:r>
          </a:p>
          <a:p>
            <a:pPr>
              <a:defRPr sz="1800"/>
            </a:pPr>
            <a:r>
              <a:t>Digital Evidence Access: Educate attorneys on viewing evidence electronically and teaching them to sort through large datasets efficiently.</a:t>
            </a:r>
          </a:p>
          <a:p>
            <a:pPr>
              <a:defRPr sz="1800"/>
            </a:pPr>
            <a:r>
              <a:t>Binary File Examination: Use appropriate software (e.g., CAD programs) to analyze binary files. Locate necessary programs for design plans in legal cases.</a:t>
            </a:r>
          </a:p>
          <a:p>
            <a:pPr>
              <a:defRPr sz="1800"/>
            </a:pPr>
            <a:r>
              <a:t>Secure Communication: Minimize written communication with attorneys; use encrypted email or secure methods for all case-related exchanges.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Attorney-Client Privilege Investigations</a:t>
            </a:r>
          </a:p>
        </p:txBody>
      </p:sp>
      <p:sp>
        <p:nvSpPr>
          <p:cNvPr id="4" name="Content Placeholder 3"/>
          <p:cNvSpPr>
            <a:spLocks noGrp="1"/>
          </p:cNvSpPr>
          <p:nvPr>
            <p:ph idx="10" sz="quarter"/>
          </p:nvPr>
        </p:nvSpPr>
        <p:spPr/>
        <p:txBody>
          <a:bodyPr>
            <a:normAutofit/>
          </a:bodyPr>
          <a:lstStyle/>
          <a:p>
            <a:pPr>
              <a:defRPr sz="1800"/>
            </a:pPr>
            <a:r>
              <a:t>Request a memo from the attorney directing the investigation, specifying it is privileged and listing all involved parties.</a:t>
            </a:r>
          </a:p>
          <a:p>
            <a:pPr>
              <a:defRPr sz="1800"/>
            </a:pPr>
            <a:r>
              <a:t>Obtain a list of keywords relevant to the investigation.</a:t>
            </a:r>
          </a:p>
          <a:p>
            <a:pPr>
              <a:defRPr sz="1800"/>
            </a:pPr>
            <a:r>
              <a:t>Initiate analysis only after receiving the memo; prior findings are subject to discovery.</a:t>
            </a:r>
          </a:p>
          <a:p>
            <a:pPr>
              <a:defRPr sz="1800"/>
            </a:pPr>
            <a:r>
              <a:t>Create two bit-stream images of the drive using different tools to ensure comprehensive data capture.</a:t>
            </a:r>
          </a:p>
          <a:p>
            <a:pPr>
              <a:defRPr sz="1800"/>
            </a:pPr>
            <a:r>
              <a:t>Verify hash values on all files from original and cloned drives to ensure integrity.</a:t>
            </a:r>
          </a:p>
          <a:p>
            <a:pPr>
              <a:defRPr sz="1800"/>
            </a:pPr>
            <a:r>
              <a:t>Systematically examine all drive areas (allocated and unallocated) and extract data.</a:t>
            </a:r>
          </a:p>
          <a:p>
            <a:pPr>
              <a:defRPr sz="1800"/>
            </a:pPr>
            <a:r>
              <a:t>Conduct keyword searches on both allocated and unallocated spaces to identify relevant information.</a:t>
            </a:r>
          </a:p>
          <a:p>
            <a:pPr>
              <a:defRPr sz="1800"/>
            </a:pPr>
            <a:r>
              <a:t>Use specialized tools like AccessData Registry Viewer for Windows Registry analysis.</a:t>
            </a:r>
          </a:p>
          <a:p>
            <a:pPr>
              <a:defRPr sz="1800"/>
            </a:pPr>
            <a:r>
              <a:t>For binary files (e.g., CAD drawings), locate the appropriate program for viewing and consider printouts or dedicated workstations.</a:t>
            </a:r>
          </a:p>
          <a:p>
            <a:pPr>
              <a:defRPr sz="1800"/>
            </a:pPr>
            <a:r>
              <a:t>Utilize tools to clean unallocated data by removing or replacing nonprintable characters.</a:t>
            </a:r>
          </a:p>
          <a:p>
            <a:pPr>
              <a:defRPr sz="1800"/>
            </a:pPr>
            <a:r>
              <a:t>Organize recovered data into structured folders for easy access by attorneys and paralegals.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1800"/>
            </a:pPr>
            <a:r>
              <a:t>Industrial espionage investigations are complex and prone to scope creep, requiring careful planning.</a:t>
            </a:r>
          </a:p>
          <a:p>
            <a:pPr>
              <a:defRPr sz="1800"/>
            </a:pPr>
            <a:r>
              <a:t>Cases involving foreign nationals may involve ITAR or EAR regulations; consult official sources for details.</a:t>
            </a:r>
          </a:p>
          <a:p>
            <a:pPr>
              <a:defRPr sz="1800"/>
            </a:pPr>
            <a:r>
              <a:t>All suspected cases should be treated as criminal investigations until proven otherwise.</a:t>
            </a:r>
          </a:p>
          <a:p>
            <a:pPr>
              <a:defRPr sz="1800"/>
            </a:pPr>
            <a:r>
              <a:t>Key personnel needed: digital investigator, technology specialist, network specialist, and threat assessment attorney.</a:t>
            </a:r>
          </a:p>
          <a:p>
            <a:pPr>
              <a:defRPr sz="1800"/>
            </a:pPr>
            <a:r>
              <a:t>Follow guidelines from the International Competition Network for digital evidence gathering.</a:t>
            </a:r>
          </a:p>
          <a:p>
            <a:pPr>
              <a:defRPr sz="1800"/>
            </a:pPr>
            <a:r>
              <a:t>Determine if the case involves ITAR/EAR, and consult corporate attorneys for discreet investigations.</a:t>
            </a:r>
          </a:p>
          <a:p>
            <a:pPr>
              <a:defRPr sz="1800"/>
            </a:pPr>
            <a:r>
              <a:t>Identify necessary information to substantiate allegations and generate keywords for forensic analysis.</a:t>
            </a:r>
          </a:p>
          <a:p>
            <a:pPr>
              <a:defRPr sz="1800"/>
            </a:pPr>
            <a:r>
              <a:t>Secure management approval before initiating the investigation and maintain regular reporting.</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Subtitle 2"/>
          <p:cNvSpPr>
            <a:spLocks noGrp="1"/>
          </p:cNvSpPr>
          <p:nvPr>
            <p:ph type="subTitle" idx="1"/>
          </p:nvPr>
        </p:nvSpPr>
        <p:spPr/>
        <p:txBody>
          <a:bodyPr/>
          <a:lstStyle/>
          <a:p>
            <a:r>
              <a:t>Industrial Espionage Investigations</a:t>
            </a:r>
          </a:p>
        </p:txBody>
      </p:sp>
      <p:sp>
        <p:nvSpPr>
          <p:cNvPr id="4" name="Content Placeholder 3"/>
          <p:cNvSpPr>
            <a:spLocks noGrp="1"/>
          </p:cNvSpPr>
          <p:nvPr>
            <p:ph idx="10" sz="quarter"/>
          </p:nvPr>
        </p:nvSpPr>
        <p:spPr/>
        <p:txBody>
          <a:bodyPr>
            <a:normAutofit/>
          </a:bodyPr>
          <a:lstStyle/>
          <a:p>
            <a:pPr>
              <a:defRPr sz="2000"/>
            </a:pPr>
            <a:r>
              <a:t>Determine if the investigation involves ITAR or EAR regulations.</a:t>
            </a:r>
          </a:p>
          <a:p>
            <a:pPr>
              <a:defRPr sz="2000"/>
            </a:pPr>
            <a:r>
              <a:t>Consult corporate attorneys and upper management for discreet investigations.</a:t>
            </a:r>
          </a:p>
          <a:p>
            <a:pPr>
              <a:defRPr sz="2000"/>
            </a:pPr>
            <a:r>
              <a:t>Identify necessary information to substantiate espionage allegations.</a:t>
            </a:r>
          </a:p>
          <a:p>
            <a:pPr>
              <a:defRPr sz="2000"/>
            </a:pPr>
            <a:r>
              <a:t>Generate keywords for disk forensics and network monitoring.</a:t>
            </a:r>
          </a:p>
          <a:p>
            <a:pPr>
              <a:defRPr sz="2000"/>
            </a:pPr>
            <a:r>
              <a:t>List and collect required resources for the investigation.</a:t>
            </a:r>
          </a:p>
          <a:p>
            <a:pPr>
              <a:defRPr sz="2000"/>
            </a:pPr>
            <a:r>
              <a:t>Define the investigation's goal and scope with management and legal counsel.</a:t>
            </a:r>
          </a:p>
          <a:p>
            <a:pPr>
              <a:defRPr sz="2000"/>
            </a:pPr>
            <a:r>
              <a:t>Initiate the investigation with management approval and provide regular updates.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Content Placeholder 2"/>
          <p:cNvSpPr>
            <a:spLocks noGrp="1"/>
          </p:cNvSpPr>
          <p:nvPr>
            <p:ph idx="10" sz="quarter"/>
          </p:nvPr>
        </p:nvSpPr>
        <p:spPr/>
        <p:txBody>
          <a:bodyPr>
            <a:normAutofit/>
          </a:bodyPr>
          <a:lstStyle/>
          <a:p>
            <a:pPr>
              <a:defRPr sz="2000"/>
            </a:pPr>
            <a:r>
              <a:t>Digital forensics involves investigative procedures for a legal purpose, focusing on the analysis of digital evidence.</a:t>
            </a:r>
          </a:p>
          <a:p>
            <a:pPr>
              <a:defRPr sz="2000"/>
            </a:pPr>
            <a:r>
              <a:t>Key aspects include obtaining search warrants, maintaining chain of custody, validation with mathematical hash functions, using validated tools, ensuring repeatability, reporting, and presenting evidence as an expert witness.</a:t>
            </a:r>
          </a:p>
          <a:p>
            <a:pPr>
              <a:defRPr sz="2000"/>
            </a:pPr>
            <a:r>
              <a:t>The field encompasses specialties such as computer forensics, network forensics, video forensics, and others.</a:t>
            </a:r>
          </a:p>
          <a:p>
            <a:pPr>
              <a:defRPr sz="2000"/>
            </a:pPr>
            <a:r>
              <a:t>Digital forensics also includes research and incident response, though these areas are not focused on prosecution or evidence validity.</a:t>
            </a:r>
          </a:p>
          <a:p>
            <a:pPr>
              <a:defRPr sz="2000"/>
            </a:pPr>
            <a:r>
              <a:t>The book targets digital forensics investigators and examiners at civil, criminal, and administrative levels.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Industrial Espionage Investigations</a:t>
            </a:r>
          </a:p>
        </p:txBody>
      </p:sp>
      <p:sp>
        <p:nvSpPr>
          <p:cNvPr id="3" name="Subtitle 2"/>
          <p:cNvSpPr>
            <a:spLocks noGrp="1"/>
          </p:cNvSpPr>
          <p:nvPr>
            <p:ph type="subTitle" idx="1"/>
          </p:nvPr>
        </p:nvSpPr>
        <p:spPr/>
        <p:txBody>
          <a:bodyPr/>
          <a:lstStyle/>
          <a:p>
            <a:r>
              <a:t>Interviews and Interrogations in High-Tech Investigations</a:t>
            </a:r>
          </a:p>
        </p:txBody>
      </p:sp>
      <p:sp>
        <p:nvSpPr>
          <p:cNvPr id="4" name="Content Placeholder 3"/>
          <p:cNvSpPr>
            <a:spLocks noGrp="1"/>
          </p:cNvSpPr>
          <p:nvPr>
            <p:ph idx="10" sz="quarter"/>
          </p:nvPr>
        </p:nvSpPr>
        <p:spPr/>
        <p:txBody>
          <a:bodyPr>
            <a:normAutofit/>
          </a:bodyPr>
          <a:lstStyle/>
          <a:p>
            <a:pPr>
              <a:defRPr sz="1800"/>
            </a:pPr>
            <a:r>
              <a:t>Interviews and interrogations are distinct processes: interviews collect information from witnesses/suspects, while interrogations aim to obtain confessions from suspects.</a:t>
            </a:r>
          </a:p>
          <a:p>
            <a:pPr>
              <a:defRPr sz="1800"/>
            </a:pPr>
            <a:r>
              <a:t>Digital investigators may assist in interviews/interrogations when they have conducted forensic disk analysis on a suspect's machine.</a:t>
            </a:r>
          </a:p>
          <a:p>
            <a:pPr>
              <a:defRPr sz="1800"/>
            </a:pPr>
            <a:r>
              <a:t>Successful interviews/interrogations require preparation, including knowing what questions to ask, understanding the technology involved, and anticipating indirect issues.</a:t>
            </a:r>
          </a:p>
          <a:p>
            <a:pPr>
              <a:defRPr sz="1800"/>
            </a:pPr>
            <a:r>
              <a:t>Common errors include being unprepared, lacking the right questions, and failing to maintain a friendly conversation to build suspect confidence.</a:t>
            </a:r>
          </a:p>
          <a:p>
            <a:pPr>
              <a:defRPr sz="1800"/>
            </a:pPr>
            <a:r>
              <a:t>Essential qualities for success: patience, tenacity, and the ability to rephrase questions to extract specific facts.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Procedures for Private-Sector High-Tech Investigations</a:t>
            </a:r>
          </a:p>
        </p:txBody>
      </p:sp>
      <p:sp>
        <p:nvSpPr>
          <p:cNvPr id="3" name="Content Placeholder 2"/>
          <p:cNvSpPr>
            <a:spLocks noGrp="1"/>
          </p:cNvSpPr>
          <p:nvPr>
            <p:ph idx="10" sz="quarter"/>
          </p:nvPr>
        </p:nvSpPr>
        <p:spPr/>
        <p:txBody>
          <a:bodyPr>
            <a:normAutofit/>
          </a:bodyPr>
          <a:lstStyle/>
          <a:p/>
          <a:p>
            <a:pPr>
              <a:defRPr b="1"/>
            </a:pPr>
            <a:r>
              <a:t>Why are formal procedures and informal checklists essential in private-sector high-tech investigations?</a:t>
            </a:r>
          </a:p>
          <a:p>
            <a:pPr lvl="1"/>
            <a:r>
              <a:t>A) They ensure that all evidence is collected and processed correctly.</a:t>
            </a:r>
          </a:p>
          <a:p>
            <a:pPr lvl="1"/>
            <a:r>
              <a:t>B) They help investigators avoid legal liability in all cases.</a:t>
            </a:r>
          </a:p>
          <a:p>
            <a:pPr lvl="1"/>
            <a:r>
              <a:t>C) They guarantee the discovery of hidden data without any oversight.</a:t>
            </a:r>
          </a:p>
          <a:p>
            <a:pPr lvl="1"/>
            <a:r>
              <a:t>D) They allow investigators to bypass standard protocol for faster results.</a:t>
            </a:r>
          </a:p>
        </p:txBody>
      </p:sp>
      <p:sp>
        <p:nvSpPr>
          <p:cNvPr id="4" name="Text Placeholder 3"/>
          <p:cNvSpPr>
            <a:spLocks noGrp="1"/>
          </p:cNvSpPr>
          <p:nvPr>
            <p:ph type="body" idx="11" sz="quarter"/>
          </p:nvPr>
        </p:nvSpPr>
        <p:spPr/>
        <p:txBody>
          <a:bodyPr/>
          <a:lstStyle/>
          <a:p/>
          <a:p>
            <a:r>
              <a:t> Answer: A - Formal procedures and informal checklists are essential to ensure that all evidence is collected and processed correctly, maintaining the integrity of the investigation and preventing critical steps from being overlooked.</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Data Recovery Workstations and Software</a:t>
            </a:r>
          </a:p>
        </p:txBody>
      </p:sp>
      <p:sp>
        <p:nvSpPr>
          <p:cNvPr id="3" name="Content Placeholder 2"/>
          <p:cNvSpPr>
            <a:spLocks noGrp="1"/>
          </p:cNvSpPr>
          <p:nvPr>
            <p:ph idx="10" sz="quarter"/>
          </p:nvPr>
        </p:nvSpPr>
        <p:spPr/>
        <p:txBody>
          <a:bodyPr>
            <a:normAutofit/>
          </a:bodyPr>
          <a:lstStyle/>
          <a:p>
            <a:pPr>
              <a:defRPr sz="1800"/>
            </a:pPr>
            <a:r>
              <a:t>Data recovery focuses on retrieving lost data, while digital forensics involves investigating and analyzing digital evidence.</a:t>
            </a:r>
          </a:p>
          <a:p>
            <a:pPr>
              <a:defRPr sz="1800"/>
            </a:pPr>
            <a:r>
              <a:t>Forensic workstations are specialized PCs configured for copying forensic evidence from various storage media.</a:t>
            </a:r>
          </a:p>
          <a:p>
            <a:pPr>
              <a:defRPr sz="1800"/>
            </a:pPr>
            <a:r>
              <a:t>Supported operating systems for forensic workstations include: MS-DOS 6.22, Windows 95/98/Me/NT/2000/XP/Vista/7/8/10, Linux, Mac OS X/macOS.</a:t>
            </a:r>
          </a:p>
          <a:p>
            <a:pPr>
              <a:defRPr sz="1800"/>
            </a:pPr>
            <a:r>
              <a:t>Operating systems can alter evidence by writing data to the Recycle Bin or recording hardware serial numbers, affecting evidence integrity.</a:t>
            </a:r>
          </a:p>
          <a:p>
            <a:pPr>
              <a:defRPr sz="1800"/>
            </a:pPr>
            <a:r>
              <a:t>MS-DOS 6.22 is the least intrusive OS for preserving data integrity, though newer OSs may require write-blockers to prevent data alteration.</a:t>
            </a:r>
          </a:p>
          <a:p>
            <a:pPr>
              <a:defRPr sz="1800"/>
            </a:pPr>
            <a:r>
              <a:t>Write-blockers (hardware/software) prevent data modification during evidence acquisition, with examples including Digital Intelligence Ultra-Kit, FireFly, and software-based solutions like Forensic DriveDock.</a:t>
            </a:r>
          </a:p>
          <a:p>
            <a:pPr>
              <a:defRPr sz="1800"/>
            </a:pPr>
            <a:r>
              <a:t>Linux and Windows tools are used for disk forensics, with Linux being preferred for its capabilities in data acquisition.</a:t>
            </a:r>
          </a:p>
          <a:p>
            <a:pPr>
              <a:defRPr sz="1800"/>
            </a:pPr>
            <a:r>
              <a:t>No single tool can recover all data; proficiency with multiple tools is essential for effective digital investigation.</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Data Recovery Workstations and Software</a:t>
            </a:r>
          </a:p>
        </p:txBody>
      </p:sp>
      <p:sp>
        <p:nvSpPr>
          <p:cNvPr id="3" name="Subtitle 2"/>
          <p:cNvSpPr>
            <a:spLocks noGrp="1"/>
          </p:cNvSpPr>
          <p:nvPr>
            <p:ph type="subTitle" idx="1"/>
          </p:nvPr>
        </p:nvSpPr>
        <p:spPr/>
        <p:txBody>
          <a:bodyPr/>
          <a:lstStyle/>
          <a:p>
            <a:r>
              <a:t>Setting Up Your Workstation for Digital Forensics</a:t>
            </a:r>
          </a:p>
        </p:txBody>
      </p:sp>
      <p:sp>
        <p:nvSpPr>
          <p:cNvPr id="4" name="Content Placeholder 3"/>
          <p:cNvSpPr>
            <a:spLocks noGrp="1"/>
          </p:cNvSpPr>
          <p:nvPr>
            <p:ph idx="10" sz="quarter"/>
          </p:nvPr>
        </p:nvSpPr>
        <p:spPr/>
        <p:txBody>
          <a:bodyPr>
            <a:normAutofit/>
          </a:bodyPr>
          <a:lstStyle/>
          <a:p>
            <a:pPr>
              <a:defRPr sz="2200"/>
            </a:pPr>
            <a:r>
              <a:t>Workstation running Windows 7 or later</a:t>
            </a:r>
          </a:p>
          <a:p>
            <a:pPr>
              <a:defRPr sz="2200"/>
            </a:pPr>
            <a:r>
              <a:t>Write-blocker device</a:t>
            </a:r>
          </a:p>
          <a:p>
            <a:pPr>
              <a:defRPr sz="2200"/>
            </a:pPr>
            <a:r>
              <a:t>Digital forensics acquisition tool</a:t>
            </a:r>
          </a:p>
          <a:p>
            <a:pPr>
              <a:defRPr sz="2200"/>
            </a:pPr>
            <a:r>
              <a:t>Digital forensics analysis tool</a:t>
            </a:r>
          </a:p>
          <a:p>
            <a:pPr>
              <a:defRPr sz="2200"/>
            </a:pPr>
            <a:r>
              <a:t>Target drive to receive source or suspect disk data</a:t>
            </a:r>
          </a:p>
          <a:p>
            <a:pPr>
              <a:defRPr sz="2200"/>
            </a:pPr>
            <a:r>
              <a:t>Spare PATA and SATA ports</a:t>
            </a:r>
          </a:p>
          <a:p>
            <a:pPr>
              <a:defRPr sz="2200"/>
            </a:pPr>
            <a:r>
              <a:t>USB ports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Data Recovery Workstations and Software</a:t>
            </a:r>
          </a:p>
        </p:txBody>
      </p:sp>
      <p:sp>
        <p:nvSpPr>
          <p:cNvPr id="3" name="Content Placeholder 2"/>
          <p:cNvSpPr>
            <a:spLocks noGrp="1"/>
          </p:cNvSpPr>
          <p:nvPr>
            <p:ph idx="10" sz="quarter"/>
          </p:nvPr>
        </p:nvSpPr>
        <p:spPr/>
        <p:txBody>
          <a:bodyPr>
            <a:normAutofit/>
          </a:bodyPr>
          <a:lstStyle/>
          <a:p/>
          <a:p>
            <a:pPr>
              <a:defRPr b="1"/>
            </a:pPr>
            <a:r>
              <a:t>Which operating system is considered the least intrusive in terms of changing data on a disk during forensic acquisition?</a:t>
            </a:r>
          </a:p>
          <a:p>
            <a:pPr lvl="1"/>
            <a:r>
              <a:t>A) Windows 10</a:t>
            </a:r>
          </a:p>
          <a:p>
            <a:pPr lvl="1"/>
            <a:r>
              <a:t>B) MS-DOS 6.22</a:t>
            </a:r>
          </a:p>
          <a:p>
            <a:pPr lvl="1"/>
            <a:r>
              <a:t>C) Linux</a:t>
            </a:r>
          </a:p>
          <a:p>
            <a:pPr lvl="1"/>
            <a:r>
              <a:t>D) Mac OS X</a:t>
            </a:r>
          </a:p>
        </p:txBody>
      </p:sp>
      <p:sp>
        <p:nvSpPr>
          <p:cNvPr id="4" name="Text Placeholder 3"/>
          <p:cNvSpPr>
            <a:spLocks noGrp="1"/>
          </p:cNvSpPr>
          <p:nvPr>
            <p:ph type="body" idx="11" sz="quarter"/>
          </p:nvPr>
        </p:nvSpPr>
        <p:spPr/>
        <p:txBody>
          <a:bodyPr/>
          <a:lstStyle/>
          <a:p/>
          <a:p>
            <a:r>
              <a:t> Answer: B - MS-DOS 6.22 is noted as the least intrusive operating system for forensic acquisitions, as it minimizes data alteration on the evidence disk. Modern OSs like Windows 10 can alter data through features like the Recycle Bin or drive serial number logging, which can compromise evidence integrity.</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Gathering the Evidence</a:t>
            </a:r>
          </a:p>
        </p:txBody>
      </p:sp>
      <p:sp>
        <p:nvSpPr>
          <p:cNvPr id="4" name="Content Placeholder 3"/>
          <p:cNvSpPr>
            <a:spLocks noGrp="1"/>
          </p:cNvSpPr>
          <p:nvPr>
            <p:ph idx="10" sz="quarter"/>
          </p:nvPr>
        </p:nvSpPr>
        <p:spPr/>
        <p:txBody>
          <a:bodyPr>
            <a:normAutofit/>
          </a:bodyPr>
          <a:lstStyle/>
          <a:p>
            <a:pPr>
              <a:defRPr sz="2000"/>
            </a:pPr>
            <a:r>
              <a:t>Arrange to meet the IT manager to interview him and pick up the storage media.</a:t>
            </a:r>
          </a:p>
          <a:p>
            <a:pPr>
              <a:defRPr sz="2000"/>
            </a:pPr>
            <a:r>
              <a:t>After interviewing the IT manager, fill out the evidence form, have him sign it, and then sign it yourself.</a:t>
            </a:r>
          </a:p>
          <a:p>
            <a:pPr>
              <a:defRPr sz="2000"/>
            </a:pPr>
            <a:r>
              <a:t>Store the storage media in an evidence bag, and then transport it to your forensic facility.</a:t>
            </a:r>
          </a:p>
          <a:p>
            <a:pPr>
              <a:defRPr sz="2000"/>
            </a:pPr>
            <a:r>
              <a:t>Carry the evidence to a secure container, such as a locker, cabinet, or safe.</a:t>
            </a:r>
          </a:p>
          <a:p>
            <a:pPr>
              <a:defRPr sz="2000"/>
            </a:pPr>
            <a:r>
              <a:t>Complete the evidence custody form. If using a multi-evidence form, store it in the case file folder. If using single-evidence forms, store them in the secure container with the evidence. Limit access to reduce tampering risk.</a:t>
            </a:r>
          </a:p>
          <a:p>
            <a:pPr>
              <a:defRPr sz="2000"/>
            </a:pPr>
            <a:r>
              <a:t>Secure the evidence by locking the container.</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200"/>
            </a:pPr>
            <a:r>
              <a:t>Digital evidence analysis involves recovering data from disks where files may have been deleted or overwritten.</a:t>
            </a:r>
          </a:p>
          <a:p>
            <a:pPr>
              <a:defRPr sz="2200"/>
            </a:pPr>
            <a:r>
              <a:t>Deleted files and fragments remain on the disk until overwritten by new data.</a:t>
            </a:r>
          </a:p>
          <a:p>
            <a:pPr>
              <a:defRPr sz="2200"/>
            </a:pPr>
            <a:r>
              <a:t>Free space created by deletions can be used for new files, allowing for potential recovery.</a:t>
            </a:r>
          </a:p>
          <a:p>
            <a:pPr>
              <a:defRPr sz="2200"/>
            </a:pPr>
            <a:r>
              <a:t>Forensic tools like Autopsy can retrieve deleted files for use as evidence.</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Your Digital Evidence</a:t>
            </a:r>
          </a:p>
        </p:txBody>
      </p:sp>
      <p:sp>
        <p:nvSpPr>
          <p:cNvPr id="4" name="Content Placeholder 3"/>
          <p:cNvSpPr>
            <a:spLocks noGrp="1"/>
          </p:cNvSpPr>
          <p:nvPr>
            <p:ph idx="10" sz="quarter"/>
          </p:nvPr>
        </p:nvSpPr>
        <p:spPr/>
        <p:txBody>
          <a:bodyPr>
            <a:normAutofit/>
          </a:bodyPr>
          <a:lstStyle/>
          <a:p>
            <a:pPr>
              <a:defRPr sz="2000"/>
            </a:pPr>
            <a:r>
              <a:t>When files are deleted, they remain on the disk until overwritten by new data.</a:t>
            </a:r>
          </a:p>
          <a:p>
            <a:pPr>
              <a:defRPr sz="2000"/>
            </a:pPr>
            <a:r>
              <a:t>Autopsy can recover deleted files and file fragments.</a:t>
            </a:r>
          </a:p>
          <a:p>
            <a:pPr>
              <a:defRPr sz="2000"/>
            </a:pPr>
            <a:r>
              <a:t>Steps to configure Autopsy for a new case:</a:t>
            </a:r>
          </a:p>
          <a:p>
            <a:pPr>
              <a:defRPr sz="2000"/>
            </a:pPr>
            <a:r>
              <a:t>1. Create a work folder (C:\Work\Chap01\Chapter).</a:t>
            </a:r>
          </a:p>
          <a:p>
            <a:pPr>
              <a:defRPr sz="2000"/>
            </a:pPr>
            <a:r>
              <a:t>2. Download and extract Ch01InChap01.exe to create InChap01.dd.</a:t>
            </a:r>
          </a:p>
          <a:p>
            <a:pPr>
              <a:defRPr sz="2000"/>
            </a:pPr>
            <a:r>
              <a:t>3. Launch Autopsy and create a new case named InChap01.</a:t>
            </a:r>
          </a:p>
          <a:p>
            <a:pPr>
              <a:defRPr sz="2000"/>
            </a:pPr>
            <a:r>
              <a:t>4. Select the disk image file (Ch01InChap01.dd) as the data source.</a:t>
            </a:r>
          </a:p>
          <a:p>
            <a:pPr>
              <a:defRPr sz="2000"/>
            </a:pPr>
            <a:r>
              <a:t>5. Configure ingest modules with default settings.</a:t>
            </a:r>
          </a:p>
          <a:p>
            <a:pPr>
              <a:defRPr sz="2000"/>
            </a:pPr>
            <a:r>
              <a:t>6. Use the Tree Viewer to explore recovered files by file type.</a:t>
            </a:r>
          </a:p>
          <a:p>
            <a:pPr>
              <a:defRPr sz="2000"/>
            </a:pPr>
            <a:r>
              <a:t>7. Tag and categorize recovered documents with appropriate labels.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Analyzing Digital Evidence</a:t>
            </a:r>
          </a:p>
        </p:txBody>
      </p:sp>
      <p:sp>
        <p:nvSpPr>
          <p:cNvPr id="4" name="Content Placeholder 3"/>
          <p:cNvSpPr>
            <a:spLocks noGrp="1"/>
          </p:cNvSpPr>
          <p:nvPr>
            <p:ph idx="10" sz="quarter"/>
          </p:nvPr>
        </p:nvSpPr>
        <p:spPr/>
        <p:txBody>
          <a:bodyPr>
            <a:normAutofit/>
          </a:bodyPr>
          <a:lstStyle/>
          <a:p>
            <a:pPr>
              <a:defRPr sz="2200"/>
            </a:pPr>
            <a:r>
              <a:t>Use Autopsy to search for keywords related to George Montgomery.</a:t>
            </a:r>
          </a:p>
          <a:p>
            <a:pPr>
              <a:defRPr sz="2200"/>
            </a:pPr>
            <a:r>
              <a:t>Step 1: Click the Keyword Search button and enter 'George' to find files containing this name.</a:t>
            </a:r>
          </a:p>
          <a:p>
            <a:pPr>
              <a:defRPr sz="2200"/>
            </a:pPr>
            <a:r>
              <a:t>Step 2: Review results in the Result Viewer to identify relevant files.</a:t>
            </a:r>
          </a:p>
          <a:p>
            <a:pPr>
              <a:defRPr sz="2200"/>
            </a:pPr>
            <a:r>
              <a:t>Step 3: Use the Keyword Lists feature to search for email addresses associated with the case.</a:t>
            </a:r>
          </a:p>
          <a:p>
            <a:pPr>
              <a:defRPr sz="2200"/>
            </a:pPr>
            <a:r>
              <a:t>Step 4: Examine email addresses found to gather more information about the complaint.</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Completing the Case</a:t>
            </a:r>
          </a:p>
        </p:txBody>
      </p:sp>
      <p:sp>
        <p:nvSpPr>
          <p:cNvPr id="4" name="Content Placeholder 3"/>
          <p:cNvSpPr>
            <a:spLocks noGrp="1"/>
          </p:cNvSpPr>
          <p:nvPr>
            <p:ph idx="10" sz="quarter"/>
          </p:nvPr>
        </p:nvSpPr>
        <p:spPr/>
        <p:txBody>
          <a:bodyPr>
            <a:normAutofit/>
          </a:bodyPr>
          <a:lstStyle/>
          <a:p>
            <a:pPr>
              <a:defRPr sz="2000"/>
            </a:pPr>
            <a:r>
              <a:t>Analyze retrieved evidence to answer critical questions about George's activities</a:t>
            </a:r>
          </a:p>
          <a:p>
            <a:pPr>
              <a:defRPr sz="2000"/>
            </a:pPr>
            <a:r>
              <a:t>Identify applicable company policies and additional considerations</a:t>
            </a:r>
          </a:p>
          <a:p>
            <a:pPr>
              <a:defRPr sz="2000"/>
            </a:pPr>
            <a:r>
              <a:t>Document findings using repeatable methods for reliable results</a:t>
            </a:r>
          </a:p>
          <a:p>
            <a:pPr>
              <a:defRPr sz="2000"/>
            </a:pPr>
            <a:r>
              <a:t>Maintain a detailed journal for potential legal use</a:t>
            </a:r>
          </a:p>
          <a:p>
            <a:pPr>
              <a:defRPr sz="2000"/>
            </a:pPr>
            <a:r>
              <a:t>Structure reports using the six Ws (who, what, when, where, why, how) with technical explanations</a:t>
            </a:r>
          </a:p>
          <a:p>
            <a:pPr>
              <a:defRPr sz="2000"/>
            </a:pPr>
            <a:r>
              <a:t>Integrate forensic tool logs to enhance report credibility</a:t>
            </a:r>
          </a:p>
          <a:p>
            <a:pPr>
              <a:defRPr sz="2000"/>
            </a:pPr>
            <a:r>
              <a:t>Include time-stamped evidence showing George's non-work activities during work hours</a:t>
            </a:r>
          </a:p>
          <a:p>
            <a:pPr>
              <a:defRPr sz="2000"/>
            </a:pPr>
            <a:r>
              <a:t>Prepare a comprehensive case file with client names, income records, and correspondence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Digital Forensics and Related Disciplines</a:t>
            </a:r>
          </a:p>
        </p:txBody>
      </p:sp>
      <p:sp>
        <p:nvSpPr>
          <p:cNvPr id="4" name="Content Placeholder 3"/>
          <p:cNvSpPr>
            <a:spLocks noGrp="1"/>
          </p:cNvSpPr>
          <p:nvPr>
            <p:ph idx="10" sz="quarter"/>
          </p:nvPr>
        </p:nvSpPr>
        <p:spPr/>
        <p:txBody>
          <a:bodyPr>
            <a:normAutofit/>
          </a:bodyPr>
          <a:lstStyle/>
          <a:p>
            <a:pPr>
              <a:defRPr sz="1800"/>
            </a:pPr>
            <a:r>
              <a:t>Digital Forensics: Scientific examination of data from computer storage media for use as evidence in court (DIBS USA, Inc.).</a:t>
            </a:r>
          </a:p>
          <a:p>
            <a:pPr>
              <a:defRPr sz="1800"/>
            </a:pPr>
            <a:r>
              <a:t>NIST Definition: Application of science to identify, collect, examine, and analyze data while preserving integrity and maintaining chain of custody.</a:t>
            </a:r>
          </a:p>
          <a:p>
            <a:pPr>
              <a:defRPr sz="1800"/>
            </a:pPr>
            <a:r>
              <a:t>Key Activities: Secure data collection, examination of suspect data, court presentation, and legal application to digital practices.</a:t>
            </a:r>
          </a:p>
          <a:p>
            <a:pPr>
              <a:defRPr sz="1800"/>
            </a:pPr>
            <a:r>
              <a:t>Digital Forensics vs. Data Recovery: Focus on recovering hidden or deleted data for evidentiary use, differing from retrieving accidentally deleted files.</a:t>
            </a:r>
          </a:p>
          <a:p>
            <a:pPr>
              <a:defRPr sz="1800"/>
            </a:pPr>
            <a:r>
              <a:t>Challenges: Unknown contents of digital devices, requiring search and analysis of storage media for inculpatory or exculpatory evidence.</a:t>
            </a:r>
          </a:p>
          <a:p>
            <a:pPr>
              <a:defRPr sz="1800"/>
            </a:pPr>
            <a:r>
              <a:t>Advanced Techniques: Use of forensics software, electron microscopes, and other tools for damaged or reformatted devices (cost-prohibitive in most cases).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a:t>
            </a:r>
          </a:p>
        </p:txBody>
      </p:sp>
      <p:sp>
        <p:nvSpPr>
          <p:cNvPr id="3" name="Subtitle 2"/>
          <p:cNvSpPr>
            <a:spLocks noGrp="1"/>
          </p:cNvSpPr>
          <p:nvPr>
            <p:ph type="subTitle" idx="1"/>
          </p:nvPr>
        </p:nvSpPr>
        <p:spPr/>
        <p:txBody>
          <a:bodyPr/>
          <a:lstStyle/>
          <a:p>
            <a:r>
              <a:t>Critiquing the Case</a:t>
            </a:r>
          </a:p>
        </p:txBody>
      </p:sp>
      <p:sp>
        <p:nvSpPr>
          <p:cNvPr id="4" name="Content Placeholder 3"/>
          <p:cNvSpPr>
            <a:spLocks noGrp="1"/>
          </p:cNvSpPr>
          <p:nvPr>
            <p:ph idx="10" sz="quarter"/>
          </p:nvPr>
        </p:nvSpPr>
        <p:spPr/>
        <p:txBody>
          <a:bodyPr>
            <a:normAutofit/>
          </a:bodyPr>
          <a:lstStyle/>
          <a:p>
            <a:pPr>
              <a:defRPr sz="2000"/>
            </a:pPr>
            <a:r>
              <a:t>Evaluate performance: Reflect on areas for improvement in the case.</a:t>
            </a:r>
          </a:p>
          <a:p>
            <a:pPr>
              <a:defRPr sz="2000"/>
            </a:pPr>
            <a:r>
              <a:t>Assess unexpected developments: Did the case unfold differently than anticipated?</a:t>
            </a:r>
          </a:p>
          <a:p>
            <a:pPr>
              <a:defRPr sz="2000"/>
            </a:pPr>
            <a:r>
              <a:t>Review documentation quality: Was the record-keeping comprehensive and thorough?</a:t>
            </a:r>
          </a:p>
          <a:p>
            <a:pPr>
              <a:defRPr sz="2000"/>
            </a:pPr>
            <a:r>
              <a:t>Analyze feedback: Consider input from the requesting source to refine future work.</a:t>
            </a:r>
          </a:p>
          <a:p>
            <a:pPr>
              <a:defRPr sz="2000"/>
            </a:pPr>
            <a:r>
              <a:t>Identify new challenges: Discover any emerging issues that arose during the investigation.</a:t>
            </a:r>
          </a:p>
          <a:p>
            <a:pPr>
              <a:defRPr sz="2000"/>
            </a:pPr>
            <a:r>
              <a:t>Examine technique usage: Did you implement new methods or research approaches?</a:t>
            </a:r>
          </a:p>
          <a:p>
            <a:pPr>
              <a:defRPr sz="2000"/>
            </a:pPr>
            <a:r>
              <a:t>Document insights: Record reflections in a secure journal for future reference.</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Conducting an Investigation</a:t>
            </a:r>
          </a:p>
        </p:txBody>
      </p:sp>
      <p:sp>
        <p:nvSpPr>
          <p:cNvPr id="3" name="Content Placeholder 2"/>
          <p:cNvSpPr>
            <a:spLocks noGrp="1"/>
          </p:cNvSpPr>
          <p:nvPr>
            <p:ph idx="10" sz="quarter"/>
          </p:nvPr>
        </p:nvSpPr>
        <p:spPr/>
        <p:txBody>
          <a:bodyPr>
            <a:normAutofit/>
          </a:bodyPr>
          <a:lstStyle/>
          <a:p/>
          <a:p>
            <a:pPr>
              <a:defRPr b="1"/>
            </a:pPr>
            <a:r>
              <a:t>Which of the following is a critical step in the process of conducting an investigation as described in the text?</a:t>
            </a:r>
          </a:p>
          <a:p>
            <a:pPr lvl="1"/>
            <a:r>
              <a:t>A) Using a single imaging tool to retrieve all data from the storage media</a:t>
            </a:r>
          </a:p>
          <a:p>
            <a:pPr lvl="1"/>
            <a:r>
              <a:t>B) Copying the evidence using a variety of methods to ensure comprehensive data retrieval</a:t>
            </a:r>
          </a:p>
          <a:p>
            <a:pPr lvl="1"/>
            <a:r>
              <a:t>C) Skipping the use of a secure evidence locker for storage</a:t>
            </a:r>
          </a:p>
          <a:p>
            <a:pPr lvl="1"/>
            <a:r>
              <a:t>D) Avoiding the use of forensic analysis software to prevent data tampering</a:t>
            </a:r>
          </a:p>
        </p:txBody>
      </p:sp>
      <p:sp>
        <p:nvSpPr>
          <p:cNvPr id="4" name="Text Placeholder 3"/>
          <p:cNvSpPr>
            <a:spLocks noGrp="1"/>
          </p:cNvSpPr>
          <p:nvPr>
            <p:ph type="body" idx="11" sz="quarter"/>
          </p:nvPr>
        </p:nvSpPr>
        <p:spPr/>
        <p:txBody>
          <a:bodyPr/>
          <a:lstStyle/>
          <a:p/>
          <a:p>
            <a:r>
              <a:t> Answer: B - The text emphasizes that no single method retrieves all data from a disk, so using several tools to retrieve and analyze data is a good idea. This ensures a more thorough investigation.</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Formal procedures and documentation are essential for maintaining evidence integrity and legal admissibility.</a:t>
            </a:r>
          </a:p>
          <a:p>
            <a:pPr/>
            <a:r>
              <a:t>Digital forensics requires specialized tools and techniques to recover and analyze deleted or hidden data effectively.</a:t>
            </a:r>
          </a:p>
          <a:p>
            <a:pPr/>
            <a:r>
              <a:t>A structured investigative process, including evidence collection, analysis, and reporting, ensures thorough and defensible conclusions.</a:t>
            </a:r>
          </a:p>
          <a:p>
            <a:pPr/>
            <a:r>
              <a:t>Continuous learning and adaptation to new technologies are necessary to stay proficient in digital forensics.</a:t>
            </a:r>
          </a:p>
          <a:p>
            <a:pPr/>
            <a:r>
              <a:t>Ethical considerations and adherence to legal standards must guide all aspects of an investigation.</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A Brief History of Digital Forensics</a:t>
            </a:r>
          </a:p>
        </p:txBody>
      </p:sp>
      <p:sp>
        <p:nvSpPr>
          <p:cNvPr id="4" name="Content Placeholder 3"/>
          <p:cNvSpPr>
            <a:spLocks noGrp="1"/>
          </p:cNvSpPr>
          <p:nvPr>
            <p:ph idx="10" sz="quarter"/>
          </p:nvPr>
        </p:nvSpPr>
        <p:spPr/>
        <p:txBody>
          <a:bodyPr>
            <a:normAutofit/>
          </a:bodyPr>
          <a:lstStyle/>
          <a:p>
            <a:pPr>
              <a:defRPr sz="1800"/>
            </a:pPr>
            <a:r>
              <a:t>In the 1970s, electronic crimes increased, especially in the financial sector, with mainframes being used by trained professionals.</a:t>
            </a:r>
          </a:p>
          <a:p>
            <a:pPr>
              <a:defRPr sz="1800"/>
            </a:pPr>
            <a:r>
              <a:t>White-collar fraud emerged, exemplified by the 'one-half cent crime' where programmers manipulated rounding methods to siphon funds.</a:t>
            </a:r>
          </a:p>
          <a:p>
            <a:pPr>
              <a:defRPr sz="1800"/>
            </a:pPr>
            <a:r>
              <a:t>Law enforcement lacked computer knowledge, prompting training programs like those at FLETC.</a:t>
            </a:r>
          </a:p>
          <a:p>
            <a:pPr>
              <a:defRPr sz="1800"/>
            </a:pPr>
            <a:r>
              <a:t>The 1980s saw the rise of PCs and diverse operating systems, including Apple IIe, Macintosh, TRS-80, and Commodore 64.</a:t>
            </a:r>
          </a:p>
          <a:p>
            <a:pPr>
              <a:defRPr sz="1800"/>
            </a:pPr>
            <a:r>
              <a:t>Early forensics tools were developed by government agencies like RCMP and IRS, with limited public access.</a:t>
            </a:r>
          </a:p>
          <a:p>
            <a:pPr>
              <a:defRPr sz="1800"/>
            </a:pPr>
            <a:r>
              <a:t>Mid-1980s introduced tools like Xtree Gold and Norton DiskEdit for file recovery, used on early PCs with small storage capacities.</a:t>
            </a:r>
          </a:p>
          <a:p>
            <a:pPr>
              <a:defRPr sz="1800"/>
            </a:pPr>
            <a:r>
              <a:t>The 1990s brought specialized digital forensics training by IACIS and the IRS, leading to commercial tools like Expert Witness and EnCase.</a:t>
            </a:r>
          </a:p>
          <a:p>
            <a:pPr>
              <a:defRPr sz="1800"/>
            </a:pPr>
            <a:r>
              <a:t>Advancements in hard disk size necessitated new forensics software capable of handling larger storage capacities.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Digital Forensics</a:t>
            </a:r>
          </a:p>
        </p:txBody>
      </p:sp>
      <p:sp>
        <p:nvSpPr>
          <p:cNvPr id="3" name="Subtitle 2"/>
          <p:cNvSpPr>
            <a:spLocks noGrp="1"/>
          </p:cNvSpPr>
          <p:nvPr>
            <p:ph type="subTitle" idx="1"/>
          </p:nvPr>
        </p:nvSpPr>
        <p:spPr/>
        <p:txBody>
          <a:bodyPr/>
          <a:lstStyle/>
          <a:p>
            <a:r>
              <a:t>Developing Digital Forensics Resources</a:t>
            </a:r>
          </a:p>
        </p:txBody>
      </p:sp>
      <p:sp>
        <p:nvSpPr>
          <p:cNvPr id="4" name="Content Placeholder 3"/>
          <p:cNvSpPr>
            <a:spLocks noGrp="1"/>
          </p:cNvSpPr>
          <p:nvPr>
            <p:ph idx="10" sz="quarter"/>
          </p:nvPr>
        </p:nvSpPr>
        <p:spPr/>
        <p:txBody>
          <a:bodyPr>
            <a:normAutofit/>
          </a:bodyPr>
          <a:lstStyle/>
          <a:p>
            <a:pPr>
              <a:defRPr sz="2000"/>
            </a:pPr>
            <a:r>
              <a:t>Join computer user groups in both public and private sectors (e.g., CTIN, IACIS, HTCI, (ISC)2, InfraGard).</a:t>
            </a:r>
          </a:p>
          <a:p>
            <a:pPr>
              <a:defRPr sz="2000"/>
            </a:pPr>
            <a:r>
              <a:t>Build your own network of digital forensics experts and maintain contact through email.</a:t>
            </a:r>
          </a:p>
          <a:p>
            <a:pPr>
              <a:defRPr sz="2000"/>
            </a:pPr>
            <a:r>
              <a:t>Cultivate relationships with professionals in different technical areas (e.g., Windows experts should engage with Linux, UNIX, and macOS specialists).</a:t>
            </a:r>
          </a:p>
          <a:p>
            <a:pPr>
              <a:defRPr sz="2000"/>
            </a:pPr>
            <a:r>
              <a:t>Exercise caution and good judgment when interacting with unknown individuals on social media.</a:t>
            </a:r>
          </a:p>
          <a:p>
            <a:pPr>
              <a:defRPr sz="2000"/>
            </a:pPr>
            <a:r>
              <a:t>User groups can provide critical information about obscure operating systems (e.g., CoCo DOS case).</a:t>
            </a:r>
          </a:p>
          <a:p>
            <a:pPr>
              <a:defRPr sz="2000"/>
            </a:pPr>
            <a:r>
              <a:t>Outside experts can help retrieve digital evidence (e.g., Macintosh engineer in murder case).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An Overview of Digital Forensics</a:t>
            </a:r>
          </a:p>
        </p:txBody>
      </p:sp>
      <p:sp>
        <p:nvSpPr>
          <p:cNvPr id="3" name="Content Placeholder 2"/>
          <p:cNvSpPr>
            <a:spLocks noGrp="1"/>
          </p:cNvSpPr>
          <p:nvPr>
            <p:ph idx="10" sz="quarter"/>
          </p:nvPr>
        </p:nvSpPr>
        <p:spPr/>
        <p:txBody>
          <a:bodyPr>
            <a:normAutofit/>
          </a:bodyPr>
          <a:lstStyle/>
          <a:p/>
          <a:p>
            <a:pPr>
              <a:defRPr b="1"/>
            </a:pPr>
            <a:r>
              <a:t>According to the text, which of the following best describes the role of digital forensics in legal proceedings?</a:t>
            </a:r>
          </a:p>
          <a:p>
            <a:pPr lvl="1"/>
            <a:r>
              <a:t>A) Primarily focused on prosecuting individuals for cybercrimes</a:t>
            </a:r>
          </a:p>
          <a:p>
            <a:pPr lvl="1"/>
            <a:r>
              <a:t>B) Involves the analysis of digital evidence for legal purposes, including obtaining search warrants and maintaining chain of custody</a:t>
            </a:r>
          </a:p>
          <a:p>
            <a:pPr lvl="1"/>
            <a:r>
              <a:t>C) Mainly concerned with the development of new digital technologies</a:t>
            </a:r>
          </a:p>
          <a:p>
            <a:pPr lvl="1"/>
            <a:r>
              <a:t>D) Focused on creating global certifications for digital forensics practitioners</a:t>
            </a:r>
          </a:p>
        </p:txBody>
      </p:sp>
      <p:sp>
        <p:nvSpPr>
          <p:cNvPr id="4" name="Text Placeholder 3"/>
          <p:cNvSpPr>
            <a:spLocks noGrp="1"/>
          </p:cNvSpPr>
          <p:nvPr>
            <p:ph type="body" idx="11" sz="quarter"/>
          </p:nvPr>
        </p:nvSpPr>
        <p:spPr/>
        <p:txBody>
          <a:bodyPr/>
          <a:lstStyle/>
          <a:p/>
          <a:p>
            <a:r>
              <a:t> Answer: B - The text emphasizes that digital forensics involves the analysis of digital evidence for legal purposes, including obtaining search warrants, maintaining chain of custody, and using validated tools, as outlined in the definition provided by Ken Zatyko.</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Subtitle 2"/>
          <p:cNvSpPr>
            <a:spLocks noGrp="1"/>
          </p:cNvSpPr>
          <p:nvPr>
            <p:ph type="subTitle" idx="1"/>
          </p:nvPr>
        </p:nvSpPr>
        <p:spPr/>
        <p:txBody>
          <a:bodyPr/>
          <a:lstStyle/>
          <a:p>
            <a:r>
              <a:t>Understanding Law Enforcement Agency Investigations</a:t>
            </a:r>
          </a:p>
        </p:txBody>
      </p:sp>
      <p:sp>
        <p:nvSpPr>
          <p:cNvPr id="4" name="Content Placeholder 3"/>
          <p:cNvSpPr>
            <a:spLocks noGrp="1"/>
          </p:cNvSpPr>
          <p:nvPr>
            <p:ph idx="10" sz="quarter"/>
          </p:nvPr>
        </p:nvSpPr>
        <p:spPr/>
        <p:txBody>
          <a:bodyPr>
            <a:normAutofit/>
          </a:bodyPr>
          <a:lstStyle/>
          <a:p>
            <a:pPr>
              <a:defRPr sz="1800"/>
            </a:pPr>
            <a:r>
              <a:t>Legal Framework for Computer-Related Crimes</a:t>
            </a:r>
          </a:p>
          <a:p>
            <a:pPr>
              <a:defRPr sz="1800"/>
            </a:pPr>
            <a:r>
              <a:t>Jurisdictional Variations in Laws</a:t>
            </a:r>
          </a:p>
          <a:p>
            <a:pPr lvl="1">
              <a:defRPr sz="1800"/>
            </a:pPr>
            <a:r>
              <a:t>U.S. vs. EU privacy laws: EU has more stringent privacy protections</a:t>
            </a:r>
          </a:p>
          <a:p>
            <a:pPr lvl="1">
              <a:defRPr sz="1800"/>
            </a:pPr>
            <a:r>
              <a:t>International companies face complex legal landscapes due to global operations</a:t>
            </a:r>
          </a:p>
          <a:p>
            <a:pPr lvl="1">
              <a:defRPr sz="1800"/>
            </a:pPr>
            <a:r>
              <a:t>Example: Seizing an employee's cell phone in Australia vs. U.S. legal requirements</a:t>
            </a:r>
          </a:p>
          <a:p>
            <a:pPr>
              <a:defRPr sz="1800"/>
            </a:pPr>
            <a:r>
              <a:t>State-Level Computer Crime Legislation</a:t>
            </a:r>
          </a:p>
          <a:p>
            <a:pPr lvl="1">
              <a:defRPr sz="1800"/>
            </a:pPr>
            <a:r>
              <a:t>Many states have added specific language to criminal codes for computer crimes</a:t>
            </a:r>
          </a:p>
          <a:p>
            <a:pPr lvl="1">
              <a:defRPr sz="1800"/>
            </a:pPr>
            <a:r>
              <a:t>Example: Alabama's 'willfully or without authorization' standard</a:t>
            </a:r>
          </a:p>
          <a:p>
            <a:pPr lvl="1">
              <a:defRPr sz="1800"/>
            </a:pPr>
            <a:r>
              <a:t>Computer theft is now treated similarly to traditional theft (shoplifting, car theft)</a:t>
            </a:r>
          </a:p>
          <a:p>
            <a:pPr lvl="1">
              <a:defRPr sz="1800"/>
            </a:pPr>
            <a:r>
              <a:t>Computer Fraud and Abuse Act (1986) and subsequent state laws</a:t>
            </a:r>
          </a:p>
          <a:p>
            <a:pPr>
              <a:defRPr sz="1800"/>
            </a:pPr>
            <a:r>
              <a:t>Digital Evidence and Crime Types</a:t>
            </a:r>
          </a:p>
          <a:p>
            <a:pPr lvl="1">
              <a:defRPr sz="1800"/>
            </a:pPr>
            <a:r>
              <a:t>Serious crimes involving digital devices: sexual exploitation of minors, missing persons</a:t>
            </a:r>
          </a:p>
          <a:p>
            <a:pPr lvl="1">
              <a:defRPr sz="1800"/>
            </a:pPr>
            <a:r>
              <a:t>Digital evidence storage: hard disks, flash drives, cloud storage</a:t>
            </a:r>
          </a:p>
          <a:p>
            <a:pPr lvl="1">
              <a:defRPr sz="1800"/>
            </a:pPr>
            <a:r>
              <a:t>Criminal use of computers: drug trafficking, car theft rings, transaction records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Subtitle 2"/>
          <p:cNvSpPr>
            <a:spLocks noGrp="1"/>
          </p:cNvSpPr>
          <p:nvPr>
            <p:ph type="subTitle" idx="1"/>
          </p:nvPr>
        </p:nvSpPr>
        <p:spPr/>
        <p:txBody>
          <a:bodyPr/>
          <a:lstStyle/>
          <a:p>
            <a:r>
              <a:t>Following Legal Processes</a:t>
            </a:r>
          </a:p>
        </p:txBody>
      </p:sp>
      <p:sp>
        <p:nvSpPr>
          <p:cNvPr id="4" name="Content Placeholder 3"/>
          <p:cNvSpPr>
            <a:spLocks noGrp="1"/>
          </p:cNvSpPr>
          <p:nvPr>
            <p:ph idx="10" sz="quarter"/>
          </p:nvPr>
        </p:nvSpPr>
        <p:spPr/>
        <p:txBody>
          <a:bodyPr>
            <a:normAutofit/>
          </a:bodyPr>
          <a:lstStyle/>
          <a:p>
            <a:pPr>
              <a:defRPr sz="2200"/>
            </a:pPr>
            <a:r>
              <a:t>Criminal cases follow three stages: complaint, investigation, and prosecution.</a:t>
            </a:r>
          </a:p>
          <a:p>
            <a:pPr>
              <a:defRPr sz="2200"/>
            </a:pPr>
            <a:r>
              <a:t>A complaint is filed by someone who witnesses or finds evidence of an illegal act.</a:t>
            </a:r>
          </a:p>
          <a:p>
            <a:pPr>
              <a:defRPr sz="2200"/>
            </a:pPr>
            <a:r>
              <a:t>The investigation phase involves specialists collecting evidence and building a case with prosecutors.</a:t>
            </a:r>
          </a:p>
          <a:p>
            <a:pPr>
              <a:defRPr sz="2200"/>
            </a:pPr>
            <a:r>
              <a:t>If evidence is sufficient, the case proceeds to trial.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